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3"/>
  </p:notesMasterIdLst>
  <p:sldIdLst>
    <p:sldId id="256" r:id="rId2"/>
    <p:sldId id="264" r:id="rId3"/>
    <p:sldId id="295" r:id="rId4"/>
    <p:sldId id="263" r:id="rId5"/>
    <p:sldId id="292" r:id="rId6"/>
    <p:sldId id="262" r:id="rId7"/>
    <p:sldId id="261" r:id="rId8"/>
    <p:sldId id="260" r:id="rId9"/>
    <p:sldId id="259" r:id="rId10"/>
    <p:sldId id="257" r:id="rId11"/>
    <p:sldId id="289" r:id="rId12"/>
    <p:sldId id="274" r:id="rId13"/>
    <p:sldId id="296" r:id="rId14"/>
    <p:sldId id="297" r:id="rId15"/>
    <p:sldId id="298" r:id="rId16"/>
    <p:sldId id="301" r:id="rId17"/>
    <p:sldId id="276" r:id="rId18"/>
    <p:sldId id="287" r:id="rId19"/>
    <p:sldId id="302" r:id="rId20"/>
    <p:sldId id="277" r:id="rId21"/>
    <p:sldId id="294" r:id="rId22"/>
    <p:sldId id="286" r:id="rId23"/>
    <p:sldId id="271" r:id="rId24"/>
    <p:sldId id="270" r:id="rId25"/>
    <p:sldId id="269" r:id="rId26"/>
    <p:sldId id="268" r:id="rId27"/>
    <p:sldId id="267" r:id="rId28"/>
    <p:sldId id="281" r:id="rId29"/>
    <p:sldId id="282" r:id="rId30"/>
    <p:sldId id="280" r:id="rId31"/>
    <p:sldId id="279" r:id="rId32"/>
  </p:sldIdLst>
  <p:sldSz cx="10585450" cy="7223125"/>
  <p:notesSz cx="6858000" cy="9144000"/>
  <p:defaultTextStyle>
    <a:defPPr>
      <a:defRPr lang="ru-RU"/>
    </a:defPPr>
    <a:lvl1pPr marL="0" algn="l" defTabSz="101754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8772" algn="l" defTabSz="101754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7544" algn="l" defTabSz="101754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6316" algn="l" defTabSz="101754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5089" algn="l" defTabSz="101754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3861" algn="l" defTabSz="101754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2633" algn="l" defTabSz="101754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1405" algn="l" defTabSz="101754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0177" algn="l" defTabSz="101754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75">
          <p15:clr>
            <a:srgbClr val="A4A3A4"/>
          </p15:clr>
        </p15:guide>
        <p15:guide id="2" pos="33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12" y="-96"/>
      </p:cViewPr>
      <p:guideLst>
        <p:guide orient="horz" pos="2275"/>
        <p:guide pos="333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896FE-6D25-42B2-A3D7-A09E4FCD9BE5}" type="datetimeFigureOut">
              <a:rPr lang="ru-RU" smtClean="0"/>
              <a:pPr/>
              <a:t>01.02.2020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685800"/>
            <a:ext cx="50228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5361FE-36B7-4543-860C-61B90127D6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1684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75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8772" algn="l" defTabSz="10175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7544" algn="l" defTabSz="10175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6316" algn="l" defTabSz="10175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5089" algn="l" defTabSz="10175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3861" algn="l" defTabSz="10175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2633" algn="l" defTabSz="10175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1405" algn="l" defTabSz="10175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0177" algn="l" defTabSz="10175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685800"/>
            <a:ext cx="50228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361FE-36B7-4543-860C-61B90127D69F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7324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3909" y="2243851"/>
            <a:ext cx="8997633" cy="154829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87818" y="4093104"/>
            <a:ext cx="7409815" cy="18459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8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7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6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5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3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2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1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0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674451" y="289260"/>
            <a:ext cx="2381726" cy="616306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29272" y="289260"/>
            <a:ext cx="6968755" cy="616306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428836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6177" y="4641527"/>
            <a:ext cx="8997633" cy="1434593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6177" y="3061469"/>
            <a:ext cx="8997633" cy="158005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877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754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63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50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38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26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14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01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29273" y="1685396"/>
            <a:ext cx="4675240" cy="476692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80937" y="1685396"/>
            <a:ext cx="4675240" cy="476692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9272" y="1616844"/>
            <a:ext cx="4677079" cy="67382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772" indent="0">
              <a:buNone/>
              <a:defRPr sz="2200" b="1"/>
            </a:lvl2pPr>
            <a:lvl3pPr marL="1017544" indent="0">
              <a:buNone/>
              <a:defRPr sz="2000" b="1"/>
            </a:lvl3pPr>
            <a:lvl4pPr marL="1526316" indent="0">
              <a:buNone/>
              <a:defRPr sz="1800" b="1"/>
            </a:lvl4pPr>
            <a:lvl5pPr marL="2035089" indent="0">
              <a:buNone/>
              <a:defRPr sz="1800" b="1"/>
            </a:lvl5pPr>
            <a:lvl6pPr marL="2543861" indent="0">
              <a:buNone/>
              <a:defRPr sz="1800" b="1"/>
            </a:lvl6pPr>
            <a:lvl7pPr marL="3052633" indent="0">
              <a:buNone/>
              <a:defRPr sz="1800" b="1"/>
            </a:lvl7pPr>
            <a:lvl8pPr marL="3561405" indent="0">
              <a:buNone/>
              <a:defRPr sz="1800" b="1"/>
            </a:lvl8pPr>
            <a:lvl9pPr marL="4070177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9272" y="2290667"/>
            <a:ext cx="4677079" cy="416165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77262" y="1616844"/>
            <a:ext cx="4678916" cy="67382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772" indent="0">
              <a:buNone/>
              <a:defRPr sz="2200" b="1"/>
            </a:lvl2pPr>
            <a:lvl3pPr marL="1017544" indent="0">
              <a:buNone/>
              <a:defRPr sz="2000" b="1"/>
            </a:lvl3pPr>
            <a:lvl4pPr marL="1526316" indent="0">
              <a:buNone/>
              <a:defRPr sz="1800" b="1"/>
            </a:lvl4pPr>
            <a:lvl5pPr marL="2035089" indent="0">
              <a:buNone/>
              <a:defRPr sz="1800" b="1"/>
            </a:lvl5pPr>
            <a:lvl6pPr marL="2543861" indent="0">
              <a:buNone/>
              <a:defRPr sz="1800" b="1"/>
            </a:lvl6pPr>
            <a:lvl7pPr marL="3052633" indent="0">
              <a:buNone/>
              <a:defRPr sz="1800" b="1"/>
            </a:lvl7pPr>
            <a:lvl8pPr marL="3561405" indent="0">
              <a:buNone/>
              <a:defRPr sz="1800" b="1"/>
            </a:lvl8pPr>
            <a:lvl9pPr marL="4070177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77262" y="2290667"/>
            <a:ext cx="4678916" cy="416165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73" y="287588"/>
            <a:ext cx="3482540" cy="122391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38617" y="287588"/>
            <a:ext cx="5917561" cy="6164737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9273" y="1511506"/>
            <a:ext cx="3482540" cy="4940819"/>
          </a:xfrm>
        </p:spPr>
        <p:txBody>
          <a:bodyPr/>
          <a:lstStyle>
            <a:lvl1pPr marL="0" indent="0">
              <a:buNone/>
              <a:defRPr sz="1600"/>
            </a:lvl1pPr>
            <a:lvl2pPr marL="508772" indent="0">
              <a:buNone/>
              <a:defRPr sz="1300"/>
            </a:lvl2pPr>
            <a:lvl3pPr marL="1017544" indent="0">
              <a:buNone/>
              <a:defRPr sz="1100"/>
            </a:lvl3pPr>
            <a:lvl4pPr marL="1526316" indent="0">
              <a:buNone/>
              <a:defRPr sz="1000"/>
            </a:lvl4pPr>
            <a:lvl5pPr marL="2035089" indent="0">
              <a:buNone/>
              <a:defRPr sz="1000"/>
            </a:lvl5pPr>
            <a:lvl6pPr marL="2543861" indent="0">
              <a:buNone/>
              <a:defRPr sz="1000"/>
            </a:lvl6pPr>
            <a:lvl7pPr marL="3052633" indent="0">
              <a:buNone/>
              <a:defRPr sz="1000"/>
            </a:lvl7pPr>
            <a:lvl8pPr marL="3561405" indent="0">
              <a:buNone/>
              <a:defRPr sz="1000"/>
            </a:lvl8pPr>
            <a:lvl9pPr marL="4070177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4822" y="5056187"/>
            <a:ext cx="6351270" cy="59691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74822" y="645400"/>
            <a:ext cx="6351270" cy="4333875"/>
          </a:xfrm>
        </p:spPr>
        <p:txBody>
          <a:bodyPr/>
          <a:lstStyle>
            <a:lvl1pPr marL="0" indent="0">
              <a:buNone/>
              <a:defRPr sz="3600"/>
            </a:lvl1pPr>
            <a:lvl2pPr marL="508772" indent="0">
              <a:buNone/>
              <a:defRPr sz="3100"/>
            </a:lvl2pPr>
            <a:lvl3pPr marL="1017544" indent="0">
              <a:buNone/>
              <a:defRPr sz="2700"/>
            </a:lvl3pPr>
            <a:lvl4pPr marL="1526316" indent="0">
              <a:buNone/>
              <a:defRPr sz="2200"/>
            </a:lvl4pPr>
            <a:lvl5pPr marL="2035089" indent="0">
              <a:buNone/>
              <a:defRPr sz="2200"/>
            </a:lvl5pPr>
            <a:lvl6pPr marL="2543861" indent="0">
              <a:buNone/>
              <a:defRPr sz="2200"/>
            </a:lvl6pPr>
            <a:lvl7pPr marL="3052633" indent="0">
              <a:buNone/>
              <a:defRPr sz="2200"/>
            </a:lvl7pPr>
            <a:lvl8pPr marL="3561405" indent="0">
              <a:buNone/>
              <a:defRPr sz="2200"/>
            </a:lvl8pPr>
            <a:lvl9pPr marL="4070177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74822" y="5653099"/>
            <a:ext cx="6351270" cy="847713"/>
          </a:xfrm>
        </p:spPr>
        <p:txBody>
          <a:bodyPr/>
          <a:lstStyle>
            <a:lvl1pPr marL="0" indent="0">
              <a:buNone/>
              <a:defRPr sz="1600"/>
            </a:lvl1pPr>
            <a:lvl2pPr marL="508772" indent="0">
              <a:buNone/>
              <a:defRPr sz="1300"/>
            </a:lvl2pPr>
            <a:lvl3pPr marL="1017544" indent="0">
              <a:buNone/>
              <a:defRPr sz="1100"/>
            </a:lvl3pPr>
            <a:lvl4pPr marL="1526316" indent="0">
              <a:buNone/>
              <a:defRPr sz="1000"/>
            </a:lvl4pPr>
            <a:lvl5pPr marL="2035089" indent="0">
              <a:buNone/>
              <a:defRPr sz="1000"/>
            </a:lvl5pPr>
            <a:lvl6pPr marL="2543861" indent="0">
              <a:buNone/>
              <a:defRPr sz="1000"/>
            </a:lvl6pPr>
            <a:lvl7pPr marL="3052633" indent="0">
              <a:buNone/>
              <a:defRPr sz="1000"/>
            </a:lvl7pPr>
            <a:lvl8pPr marL="3561405" indent="0">
              <a:buNone/>
              <a:defRPr sz="1000"/>
            </a:lvl8pPr>
            <a:lvl9pPr marL="4070177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73" y="289260"/>
            <a:ext cx="9526905" cy="1203854"/>
          </a:xfrm>
          <a:prstGeom prst="rect">
            <a:avLst/>
          </a:prstGeom>
        </p:spPr>
        <p:txBody>
          <a:bodyPr vert="horz" lIns="101754" tIns="50877" rIns="101754" bIns="50877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9273" y="1685396"/>
            <a:ext cx="9526905" cy="4766929"/>
          </a:xfrm>
          <a:prstGeom prst="rect">
            <a:avLst/>
          </a:prstGeom>
        </p:spPr>
        <p:txBody>
          <a:bodyPr vert="horz" lIns="101754" tIns="50877" rIns="101754" bIns="50877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29273" y="6694767"/>
            <a:ext cx="2469938" cy="384565"/>
          </a:xfrm>
          <a:prstGeom prst="rect">
            <a:avLst/>
          </a:prstGeom>
        </p:spPr>
        <p:txBody>
          <a:bodyPr vert="horz" lIns="101754" tIns="50877" rIns="101754" bIns="5087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16696" y="6694767"/>
            <a:ext cx="3352059" cy="384565"/>
          </a:xfrm>
          <a:prstGeom prst="rect">
            <a:avLst/>
          </a:prstGeom>
        </p:spPr>
        <p:txBody>
          <a:bodyPr vert="horz" lIns="101754" tIns="50877" rIns="101754" bIns="5087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586239" y="6694767"/>
            <a:ext cx="2469938" cy="384565"/>
          </a:xfrm>
          <a:prstGeom prst="rect">
            <a:avLst/>
          </a:prstGeom>
        </p:spPr>
        <p:txBody>
          <a:bodyPr vert="horz" lIns="101754" tIns="50877" rIns="101754" bIns="5087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01754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579" indent="-381579" algn="l" defTabSz="101754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6755" indent="-317983" algn="l" defTabSz="101754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1930" indent="-254386" algn="l" defTabSz="101754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0703" indent="-254386" algn="l" defTabSz="101754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9475" indent="-254386" algn="l" defTabSz="101754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98247" indent="-254386" algn="l" defTabSz="101754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7019" indent="-254386" algn="l" defTabSz="101754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5791" indent="-254386" algn="l" defTabSz="101754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4563" indent="-254386" algn="l" defTabSz="101754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175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8772" algn="l" defTabSz="10175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7544" algn="l" defTabSz="10175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6316" algn="l" defTabSz="10175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5089" algn="l" defTabSz="10175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3861" algn="l" defTabSz="10175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2633" algn="l" defTabSz="10175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1405" algn="l" defTabSz="10175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177" algn="l" defTabSz="10175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8.jpeg"/><Relationship Id="rId4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10.png"/><Relationship Id="rId4" Type="http://schemas.openxmlformats.org/officeDocument/2006/relationships/image" Target="../media/image8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market.avianua.com/?p=4127" TargetMode="External"/><Relationship Id="rId5" Type="http://schemas.openxmlformats.org/officeDocument/2006/relationships/hyperlink" Target="http://market.avianua.com/?p=4108" TargetMode="External"/><Relationship Id="rId4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G:\Фони  ПРЕЗЕНТАЦІЯ\OI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0707369" cy="722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4529" y="1412152"/>
            <a:ext cx="9166935" cy="230086"/>
          </a:xfrm>
        </p:spPr>
        <p:txBody>
          <a:bodyPr>
            <a:normAutofit fontScale="90000"/>
          </a:bodyPr>
          <a:lstStyle/>
          <a:p>
            <a:r>
              <a:rPr lang="uk-UA" b="1" dirty="0">
                <a:cs typeface="Aharoni" pitchFamily="2" charset="-79"/>
              </a:rPr>
              <a:t/>
            </a:r>
            <a:br>
              <a:rPr lang="uk-UA" b="1" dirty="0">
                <a:cs typeface="Aharoni" pitchFamily="2" charset="-79"/>
              </a:rPr>
            </a:br>
            <a:r>
              <a:rPr lang="uk-UA" sz="4500" b="1" dirty="0">
                <a:latin typeface="Bookman Old Style" pitchFamily="18" charset="0"/>
                <a:cs typeface="Aharoni" pitchFamily="2" charset="-79"/>
              </a:rPr>
              <a:t>ВПРОВАДЖЕННЯ</a:t>
            </a:r>
            <a:br>
              <a:rPr lang="uk-UA" sz="4500" b="1" dirty="0">
                <a:latin typeface="Bookman Old Style" pitchFamily="18" charset="0"/>
                <a:cs typeface="Aharoni" pitchFamily="2" charset="-79"/>
              </a:rPr>
            </a:br>
            <a:r>
              <a:rPr lang="uk-UA" sz="4500" b="1" dirty="0">
                <a:latin typeface="Bookman Old Style" pitchFamily="18" charset="0"/>
                <a:cs typeface="Aharoni" pitchFamily="2" charset="-79"/>
              </a:rPr>
              <a:t> СИСТЕМИ НАССР </a:t>
            </a:r>
            <a:br>
              <a:rPr lang="uk-UA" sz="4500" b="1" dirty="0">
                <a:latin typeface="Bookman Old Style" pitchFamily="18" charset="0"/>
                <a:cs typeface="Aharoni" pitchFamily="2" charset="-79"/>
              </a:rPr>
            </a:br>
            <a:r>
              <a:rPr lang="uk-UA" sz="4500" b="1" dirty="0">
                <a:latin typeface="Bookman Old Style" pitchFamily="18" charset="0"/>
                <a:cs typeface="Aharoni" pitchFamily="2" charset="-79"/>
              </a:rPr>
              <a:t>У </a:t>
            </a:r>
            <a:r>
              <a:rPr lang="uk-UA" sz="4500" b="1" dirty="0" smtClean="0">
                <a:latin typeface="Bookman Old Style" pitchFamily="18" charset="0"/>
                <a:cs typeface="Aharoni" pitchFamily="2" charset="-79"/>
              </a:rPr>
              <a:t>ЗАКЛАДІ ДОШКІЛЬНОЇ ОСВІТИ №74 “ВЕСЕЛКА”</a:t>
            </a:r>
            <a:r>
              <a:rPr lang="uk-UA" sz="4500" b="1" dirty="0" smtClean="0">
                <a:latin typeface="Bookman Old Style" pitchFamily="18" charset="0"/>
                <a:cs typeface="Aharoni" pitchFamily="2" charset="-79"/>
              </a:rPr>
              <a:t/>
            </a:r>
            <a:br>
              <a:rPr lang="uk-UA" sz="4500" b="1" dirty="0" smtClean="0">
                <a:latin typeface="Bookman Old Style" pitchFamily="18" charset="0"/>
                <a:cs typeface="Aharoni" pitchFamily="2" charset="-79"/>
              </a:rPr>
            </a:br>
            <a:endParaRPr lang="ru-RU" sz="4500" b="1" dirty="0">
              <a:latin typeface="Bookman Old Style" pitchFamily="18" charset="0"/>
              <a:cs typeface="Aharoni" pitchFamily="2" charset="-79"/>
            </a:endParaRPr>
          </a:p>
        </p:txBody>
      </p:sp>
      <p:pic>
        <p:nvPicPr>
          <p:cNvPr id="4" name="Рисунок 3" descr="C:\Users\Алла\Desktop\algoritm-zaprovadzhennya-sistemi-haccp-dlya-agrobiznesu-847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5597" y="3606320"/>
            <a:ext cx="4104456" cy="274867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67068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otebook-PPT-Backgrounds-800x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0585450" cy="7223125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7884" y="611166"/>
            <a:ext cx="8501122" cy="5857916"/>
          </a:xfrm>
        </p:spPr>
        <p:txBody>
          <a:bodyPr>
            <a:normAutofit/>
          </a:bodyPr>
          <a:lstStyle/>
          <a:p>
            <a:pPr algn="just"/>
            <a:endParaRPr lang="uk-UA" sz="2000" dirty="0"/>
          </a:p>
          <a:p>
            <a:pPr algn="just"/>
            <a:endParaRPr lang="ru-RU" sz="2000" dirty="0"/>
          </a:p>
          <a:p>
            <a:pPr algn="just"/>
            <a:r>
              <a:rPr lang="uk-UA" sz="2000" dirty="0"/>
              <a:t> </a:t>
            </a:r>
            <a:endParaRPr lang="ru-RU" sz="2000" dirty="0"/>
          </a:p>
        </p:txBody>
      </p:sp>
      <p:pic>
        <p:nvPicPr>
          <p:cNvPr id="5122" name="Picture 2" descr="E:\фоны картинк 2015\b732eced4ab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13814" y="0"/>
            <a:ext cx="1571636" cy="1081657"/>
          </a:xfrm>
          <a:prstGeom prst="rect">
            <a:avLst/>
          </a:prstGeom>
          <a:noFill/>
        </p:spPr>
      </p:pic>
      <p:pic>
        <p:nvPicPr>
          <p:cNvPr id="6" name="Picture 2" descr="G:\Фони  ПРЕЗЕНТАЦІЯ\OIP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2333" y="-209063"/>
            <a:ext cx="10707369" cy="764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74684" y="569605"/>
            <a:ext cx="9314585" cy="4257731"/>
          </a:xfrm>
          <a:prstGeom prst="rect">
            <a:avLst/>
          </a:prstGeom>
        </p:spPr>
        <p:txBody>
          <a:bodyPr wrap="square" lIns="101754" tIns="50877" rIns="101754" bIns="50877">
            <a:spAutoFit/>
          </a:bodyPr>
          <a:lstStyle/>
          <a:p>
            <a:pPr algn="just"/>
            <a:r>
              <a:rPr lang="uk-UA" sz="2700" b="1" dirty="0" smtClean="0">
                <a:latin typeface="Bookman Old Style" pitchFamily="18" charset="0"/>
                <a:cs typeface="Aharoni" pitchFamily="2" charset="-79"/>
              </a:rPr>
              <a:t>Кухар </a:t>
            </a:r>
            <a:r>
              <a:rPr lang="uk-UA" sz="2700" b="1" dirty="0">
                <a:latin typeface="Bookman Old Style" pitchFamily="18" charset="0"/>
                <a:cs typeface="Aharoni" pitchFamily="2" charset="-79"/>
              </a:rPr>
              <a:t>відповідає за:</a:t>
            </a:r>
            <a:endParaRPr lang="ru-RU" sz="2700" b="1" dirty="0">
              <a:latin typeface="Bookman Old Style" pitchFamily="18" charset="0"/>
              <a:cs typeface="Aharoni" pitchFamily="2" charset="-79"/>
            </a:endParaRPr>
          </a:p>
          <a:p>
            <a:pPr lvl="0" algn="just"/>
            <a:r>
              <a:rPr lang="uk-UA" sz="2700" b="1" dirty="0">
                <a:latin typeface="Bookman Old Style" pitchFamily="18" charset="0"/>
                <a:cs typeface="Aharoni" pitchFamily="2" charset="-79"/>
              </a:rPr>
              <a:t>- Зберігання і використання денного запасу продуктів</a:t>
            </a:r>
            <a:endParaRPr lang="ru-RU" sz="2700" b="1" dirty="0">
              <a:latin typeface="Bookman Old Style" pitchFamily="18" charset="0"/>
              <a:cs typeface="Aharoni" pitchFamily="2" charset="-79"/>
            </a:endParaRPr>
          </a:p>
          <a:p>
            <a:pPr lvl="0" algn="just"/>
            <a:r>
              <a:rPr lang="uk-UA" sz="2700" b="1" dirty="0">
                <a:latin typeface="Bookman Old Style" pitchFamily="18" charset="0"/>
                <a:cs typeface="Aharoni" pitchFamily="2" charset="-79"/>
              </a:rPr>
              <a:t>- Повноту закладки продуктів і вихід страв</a:t>
            </a:r>
            <a:endParaRPr lang="ru-RU" sz="2700" b="1" dirty="0">
              <a:latin typeface="Bookman Old Style" pitchFamily="18" charset="0"/>
              <a:cs typeface="Aharoni" pitchFamily="2" charset="-79"/>
            </a:endParaRPr>
          </a:p>
          <a:p>
            <a:pPr lvl="0" algn="just"/>
            <a:r>
              <a:rPr lang="uk-UA" sz="2700" b="1" dirty="0">
                <a:latin typeface="Bookman Old Style" pitchFamily="18" charset="0"/>
                <a:cs typeface="Aharoni" pitchFamily="2" charset="-79"/>
              </a:rPr>
              <a:t>- Якість і своєчасне приготування їжі</a:t>
            </a:r>
            <a:endParaRPr lang="ru-RU" sz="2700" b="1" dirty="0">
              <a:latin typeface="Bookman Old Style" pitchFamily="18" charset="0"/>
              <a:cs typeface="Aharoni" pitchFamily="2" charset="-79"/>
            </a:endParaRPr>
          </a:p>
          <a:p>
            <a:pPr lvl="0" algn="just"/>
            <a:r>
              <a:rPr lang="uk-UA" sz="2700" b="1" dirty="0">
                <a:latin typeface="Bookman Old Style" pitchFamily="18" charset="0"/>
                <a:cs typeface="Aharoni" pitchFamily="2" charset="-79"/>
              </a:rPr>
              <a:t>- Дотримання технології приготування страв</a:t>
            </a:r>
            <a:endParaRPr lang="ru-RU" sz="2700" b="1" dirty="0">
              <a:latin typeface="Bookman Old Style" pitchFamily="18" charset="0"/>
              <a:cs typeface="Aharoni" pitchFamily="2" charset="-79"/>
            </a:endParaRPr>
          </a:p>
          <a:p>
            <a:pPr lvl="0" algn="just"/>
            <a:r>
              <a:rPr lang="uk-UA" sz="2700" b="1" dirty="0">
                <a:latin typeface="Bookman Old Style" pitchFamily="18" charset="0"/>
                <a:cs typeface="Aharoni" pitchFamily="2" charset="-79"/>
              </a:rPr>
              <a:t>- Дотримання правил особистої гігієни</a:t>
            </a:r>
            <a:endParaRPr lang="ru-RU" sz="2700" b="1" dirty="0">
              <a:latin typeface="Bookman Old Style" pitchFamily="18" charset="0"/>
              <a:cs typeface="Aharoni" pitchFamily="2" charset="-79"/>
            </a:endParaRPr>
          </a:p>
          <a:p>
            <a:pPr lvl="0" algn="just"/>
            <a:r>
              <a:rPr lang="uk-UA" sz="2700" b="1" dirty="0">
                <a:latin typeface="Bookman Old Style" pitchFamily="18" charset="0"/>
                <a:cs typeface="Aharoni" pitchFamily="2" charset="-79"/>
              </a:rPr>
              <a:t>- Санітарний стан приміщення харчоблоку</a:t>
            </a:r>
            <a:endParaRPr lang="ru-RU" sz="2700" b="1" dirty="0">
              <a:latin typeface="Bookman Old Style" pitchFamily="18" charset="0"/>
              <a:cs typeface="Aharoni" pitchFamily="2" charset="-79"/>
            </a:endParaRPr>
          </a:p>
          <a:p>
            <a:pPr lvl="0" algn="just"/>
            <a:r>
              <a:rPr lang="uk-UA" sz="2700" b="1" dirty="0" smtClean="0">
                <a:latin typeface="Bookman Old Style" pitchFamily="18" charset="0"/>
                <a:cs typeface="Aharoni" pitchFamily="2" charset="-79"/>
              </a:rPr>
              <a:t>- Контролює </a:t>
            </a:r>
            <a:r>
              <a:rPr lang="uk-UA" sz="2700" b="1" dirty="0">
                <a:latin typeface="Bookman Old Style" pitchFamily="18" charset="0"/>
                <a:cs typeface="Aharoni" pitchFamily="2" charset="-79"/>
              </a:rPr>
              <a:t>температурний режим у холодильному обладнанні</a:t>
            </a:r>
            <a:endParaRPr lang="ru-RU" sz="2700" b="1" dirty="0">
              <a:latin typeface="Bookman Old Style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2632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otebook-PPT-Backgrounds-800x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585450" cy="7223125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7884" y="611166"/>
            <a:ext cx="8501122" cy="5857916"/>
          </a:xfrm>
        </p:spPr>
        <p:txBody>
          <a:bodyPr>
            <a:normAutofit/>
          </a:bodyPr>
          <a:lstStyle/>
          <a:p>
            <a:pPr algn="just"/>
            <a:endParaRPr lang="uk-UA" sz="2000" dirty="0"/>
          </a:p>
          <a:p>
            <a:pPr algn="just"/>
            <a:endParaRPr lang="ru-RU" sz="2000" dirty="0"/>
          </a:p>
          <a:p>
            <a:pPr algn="just"/>
            <a:r>
              <a:rPr lang="uk-UA" sz="2000" dirty="0"/>
              <a:t> </a:t>
            </a:r>
            <a:endParaRPr lang="ru-RU" sz="2000" dirty="0"/>
          </a:p>
        </p:txBody>
      </p:sp>
      <p:pic>
        <p:nvPicPr>
          <p:cNvPr id="5122" name="Picture 2" descr="E:\фоны картинк 2015\b732eced4ab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47408" y="90122"/>
            <a:ext cx="1571636" cy="1081657"/>
          </a:xfrm>
          <a:prstGeom prst="rect">
            <a:avLst/>
          </a:prstGeom>
          <a:noFill/>
        </p:spPr>
      </p:pic>
      <p:pic>
        <p:nvPicPr>
          <p:cNvPr id="6" name="Picture 2" descr="G:\Фони  ПРЕЗЕНТАЦІЯ\OIP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2334" y="-636910"/>
            <a:ext cx="10707369" cy="764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74684" y="90122"/>
            <a:ext cx="9710766" cy="8135716"/>
          </a:xfrm>
          <a:prstGeom prst="rect">
            <a:avLst/>
          </a:prstGeom>
        </p:spPr>
        <p:txBody>
          <a:bodyPr wrap="square" lIns="101754" tIns="50877" rIns="101754" bIns="50877">
            <a:spAutoFit/>
          </a:bodyPr>
          <a:lstStyle/>
          <a:p>
            <a:pPr algn="ctr"/>
            <a:r>
              <a:rPr lang="uk-UA" sz="3600" b="1" dirty="0">
                <a:latin typeface="Bookman Old Style" pitchFamily="18" charset="0"/>
              </a:rPr>
              <a:t>ПОЛОЖЕННЯ</a:t>
            </a:r>
            <a:r>
              <a:rPr lang="ru-RU" sz="3600" b="1" dirty="0">
                <a:latin typeface="Bookman Old Style" pitchFamily="18" charset="0"/>
              </a:rPr>
              <a:t> </a:t>
            </a:r>
          </a:p>
          <a:p>
            <a:pPr algn="ctr"/>
            <a:r>
              <a:rPr lang="uk-UA" sz="3600" b="1" dirty="0">
                <a:latin typeface="Bookman Old Style" pitchFamily="18" charset="0"/>
              </a:rPr>
              <a:t>про Групу безпечності</a:t>
            </a:r>
          </a:p>
          <a:p>
            <a:pPr algn="ctr"/>
            <a:r>
              <a:rPr lang="uk-UA" sz="3600" b="1" dirty="0">
                <a:latin typeface="Bookman Old Style" pitchFamily="18" charset="0"/>
              </a:rPr>
              <a:t> харчових продуктів(БХП) </a:t>
            </a:r>
          </a:p>
          <a:p>
            <a:pPr algn="ctr"/>
            <a:endParaRPr lang="uk-UA" sz="3600" b="1" dirty="0">
              <a:latin typeface="Bookman Old Style" pitchFamily="18" charset="0"/>
            </a:endParaRPr>
          </a:p>
          <a:p>
            <a:r>
              <a:rPr lang="uk-UA" sz="2700" b="1" dirty="0">
                <a:latin typeface="Bookman Old Style" pitchFamily="18" charset="0"/>
              </a:rPr>
              <a:t>1.Загальні положення</a:t>
            </a:r>
          </a:p>
          <a:p>
            <a:r>
              <a:rPr lang="uk-UA" sz="2700" b="1" dirty="0">
                <a:latin typeface="Bookman Old Style" pitchFamily="18" charset="0"/>
              </a:rPr>
              <a:t>2. Цілі групи БХП</a:t>
            </a:r>
          </a:p>
          <a:p>
            <a:r>
              <a:rPr lang="uk-UA" sz="2700" b="1" dirty="0">
                <a:latin typeface="Bookman Old Style" pitchFamily="18" charset="0"/>
              </a:rPr>
              <a:t>3.Структура та склад групи БХП</a:t>
            </a:r>
          </a:p>
          <a:p>
            <a:r>
              <a:rPr lang="uk-UA" sz="2700" b="1" dirty="0">
                <a:latin typeface="Bookman Old Style" pitchFamily="18" charset="0"/>
              </a:rPr>
              <a:t>4. Обов'язки та повноваження керівника групи БХП </a:t>
            </a:r>
          </a:p>
          <a:p>
            <a:r>
              <a:rPr lang="uk-UA" sz="2700" b="1" dirty="0">
                <a:latin typeface="Bookman Old Style" pitchFamily="18" charset="0"/>
              </a:rPr>
              <a:t>5. Обов'язки та повноваження членів групи БХП </a:t>
            </a:r>
          </a:p>
          <a:p>
            <a:r>
              <a:rPr lang="uk-UA" sz="2700" b="1" dirty="0">
                <a:latin typeface="Bookman Old Style" pitchFamily="18" charset="0"/>
              </a:rPr>
              <a:t>6. Обов'язки та повноваження відповідального  секретаря групи БХП </a:t>
            </a:r>
          </a:p>
          <a:p>
            <a:r>
              <a:rPr lang="uk-UA" sz="2700" b="1" dirty="0">
                <a:latin typeface="Bookman Old Style" pitchFamily="18" charset="0"/>
              </a:rPr>
              <a:t>7. Організація роботи групи БХП</a:t>
            </a:r>
          </a:p>
          <a:p>
            <a:r>
              <a:rPr lang="uk-UA" sz="2700" b="1" dirty="0">
                <a:latin typeface="Bookman Old Style" pitchFamily="18" charset="0"/>
              </a:rPr>
              <a:t>8. Документація групи БХП</a:t>
            </a:r>
          </a:p>
          <a:p>
            <a:endParaRPr lang="uk-UA" sz="3600" b="1" dirty="0"/>
          </a:p>
          <a:p>
            <a:endParaRPr lang="uk-UA" sz="3600" b="1" dirty="0"/>
          </a:p>
          <a:p>
            <a:pPr marL="508772" indent="-508772">
              <a:buFontTx/>
              <a:buChar char="-"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4021402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otebook-PPT-Backgrounds-800x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585450" cy="7223125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7884" y="611166"/>
            <a:ext cx="8501122" cy="5857916"/>
          </a:xfrm>
        </p:spPr>
        <p:txBody>
          <a:bodyPr>
            <a:normAutofit/>
          </a:bodyPr>
          <a:lstStyle/>
          <a:p>
            <a:pPr algn="just"/>
            <a:endParaRPr lang="uk-UA" sz="2000" dirty="0"/>
          </a:p>
          <a:p>
            <a:pPr algn="just"/>
            <a:endParaRPr lang="ru-RU" sz="2000" dirty="0"/>
          </a:p>
          <a:p>
            <a:pPr algn="just"/>
            <a:r>
              <a:rPr lang="uk-UA" sz="2000" dirty="0"/>
              <a:t> </a:t>
            </a:r>
            <a:endParaRPr lang="ru-RU" sz="2000" dirty="0"/>
          </a:p>
        </p:txBody>
      </p:sp>
      <p:pic>
        <p:nvPicPr>
          <p:cNvPr id="6" name="Picture 2" descr="G:\Фони  ПРЕЗЕНТАЦІЯ\O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85999" y="-636910"/>
            <a:ext cx="10879324" cy="7860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74684" y="881260"/>
            <a:ext cx="8586004" cy="4873284"/>
          </a:xfrm>
          <a:prstGeom prst="rect">
            <a:avLst/>
          </a:prstGeom>
        </p:spPr>
        <p:txBody>
          <a:bodyPr wrap="square" lIns="101754" tIns="50877" rIns="101754" bIns="50877">
            <a:spAutoFit/>
          </a:bodyPr>
          <a:lstStyle/>
          <a:p>
            <a:pPr lvl="0"/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КРОК 2:</a:t>
            </a:r>
          </a:p>
          <a:p>
            <a:pPr lvl="0"/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 </a:t>
            </a:r>
          </a:p>
          <a:p>
            <a:pPr lvl="0" algn="just"/>
            <a:r>
              <a:rPr lang="ru-RU" sz="3100" b="1" dirty="0" err="1">
                <a:latin typeface="Bookman Old Style" pitchFamily="18" charset="0"/>
                <a:cs typeface="Aharoni" pitchFamily="2" charset="-79"/>
              </a:rPr>
              <a:t>Опис</a:t>
            </a:r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sz="3100" b="1" dirty="0" err="1">
                <a:latin typeface="Bookman Old Style" pitchFamily="18" charset="0"/>
                <a:cs typeface="Aharoni" pitchFamily="2" charset="-79"/>
              </a:rPr>
              <a:t>сировини</a:t>
            </a:r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, </a:t>
            </a:r>
            <a:r>
              <a:rPr lang="ru-RU" sz="3100" b="1" dirty="0" err="1">
                <a:latin typeface="Bookman Old Style" pitchFamily="18" charset="0"/>
                <a:cs typeface="Aharoni" pitchFamily="2" charset="-79"/>
              </a:rPr>
              <a:t>інгредієнтів</a:t>
            </a:r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, </a:t>
            </a:r>
            <a:r>
              <a:rPr lang="ru-RU" sz="3100" b="1" dirty="0" err="1">
                <a:latin typeface="Bookman Old Style" pitchFamily="18" charset="0"/>
                <a:cs typeface="Aharoni" pitchFamily="2" charset="-79"/>
              </a:rPr>
              <a:t>що</a:t>
            </a:r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sz="3100" b="1" dirty="0" err="1">
                <a:latin typeface="Bookman Old Style" pitchFamily="18" charset="0"/>
                <a:cs typeface="Aharoni" pitchFamily="2" charset="-79"/>
              </a:rPr>
              <a:t>використовуються</a:t>
            </a:r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 в </a:t>
            </a:r>
            <a:r>
              <a:rPr lang="ru-RU" sz="3100" b="1" dirty="0" err="1">
                <a:latin typeface="Bookman Old Style" pitchFamily="18" charset="0"/>
                <a:cs typeface="Aharoni" pitchFamily="2" charset="-79"/>
              </a:rPr>
              <a:t>приготуванні</a:t>
            </a:r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sz="3100" b="1" dirty="0" err="1">
                <a:latin typeface="Bookman Old Style" pitchFamily="18" charset="0"/>
                <a:cs typeface="Aharoni" pitchFamily="2" charset="-79"/>
              </a:rPr>
              <a:t>страв</a:t>
            </a:r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.</a:t>
            </a:r>
          </a:p>
          <a:p>
            <a:pPr lvl="0" algn="just"/>
            <a:endParaRPr lang="ru-RU" sz="3100" dirty="0">
              <a:latin typeface="Bookman Old Style" pitchFamily="18" charset="0"/>
              <a:cs typeface="Aharoni" pitchFamily="2" charset="-79"/>
            </a:endParaRPr>
          </a:p>
          <a:p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КРОК 3:</a:t>
            </a:r>
          </a:p>
          <a:p>
            <a:endParaRPr lang="ru-RU" sz="3100" dirty="0">
              <a:latin typeface="Bookman Old Style" pitchFamily="18" charset="0"/>
              <a:cs typeface="Aharoni" pitchFamily="2" charset="-79"/>
            </a:endParaRPr>
          </a:p>
          <a:p>
            <a:pPr lvl="0"/>
            <a:r>
              <a:rPr lang="ru-RU" sz="3100" b="1" dirty="0" err="1">
                <a:latin typeface="Bookman Old Style" pitchFamily="18" charset="0"/>
                <a:cs typeface="Aharoni" pitchFamily="2" charset="-79"/>
              </a:rPr>
              <a:t>Опис</a:t>
            </a:r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sz="3100" b="1" dirty="0" err="1">
                <a:latin typeface="Bookman Old Style" pitchFamily="18" charset="0"/>
                <a:cs typeface="Aharoni" pitchFamily="2" charset="-79"/>
              </a:rPr>
              <a:t>кінцевого</a:t>
            </a:r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 продукту.</a:t>
            </a:r>
            <a:endParaRPr lang="ru-RU" sz="3100" dirty="0">
              <a:latin typeface="Bookman Old Style" pitchFamily="18" charset="0"/>
              <a:cs typeface="Aharoni" pitchFamily="2" charset="-79"/>
            </a:endParaRPr>
          </a:p>
          <a:p>
            <a:pPr algn="just"/>
            <a:endParaRPr lang="ru-RU" sz="3100" dirty="0">
              <a:latin typeface="Bookman Old Style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3086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G:\Фони  ПРЕЗЕНТАЦІЯ\OI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636910"/>
            <a:ext cx="10879324" cy="7860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07" y="8611"/>
            <a:ext cx="8831355" cy="6730565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chemeClr val="tx1"/>
                </a:solidFill>
                <a:latin typeface="Bookman Old Style" pitchFamily="18" charset="0"/>
                <a:cs typeface="Aharoni" pitchFamily="2" charset="-79"/>
              </a:rPr>
              <a:t>ОПИС СТРАВ ЗА ГРУПАМИ</a:t>
            </a:r>
            <a:endParaRPr lang="ru-RU" dirty="0">
              <a:solidFill>
                <a:schemeClr val="tx1"/>
              </a:solidFill>
              <a:latin typeface="Bookman Old Style" pitchFamily="18" charset="0"/>
              <a:cs typeface="Aharoni" pitchFamily="2" charset="-79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40965242"/>
              </p:ext>
            </p:extLst>
          </p:nvPr>
        </p:nvGraphicFramePr>
        <p:xfrm>
          <a:off x="1126850" y="803250"/>
          <a:ext cx="9134428" cy="5669824"/>
        </p:xfrm>
        <a:graphic>
          <a:graphicData uri="http://schemas.openxmlformats.org/drawingml/2006/table">
            <a:tbl>
              <a:tblPr firstRow="1" firstCol="1" bandRow="1"/>
              <a:tblGrid>
                <a:gridCol w="9937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1407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16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900" dirty="0">
                          <a:effectLst/>
                          <a:latin typeface="Bookman Old Style" pitchFamily="18" charset="0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79391" marR="79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900" b="1" dirty="0" err="1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Холодні</a:t>
                      </a:r>
                      <a:r>
                        <a:rPr lang="ru-RU" sz="2900" b="1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страви</a:t>
                      </a:r>
                      <a:endParaRPr lang="ru-RU" sz="2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79391" marR="79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6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90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1.1</a:t>
                      </a:r>
                      <a:endParaRPr lang="ru-RU" sz="290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79391" marR="79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900" dirty="0" err="1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Салати</a:t>
                      </a:r>
                      <a:r>
                        <a:rPr lang="ru-RU" sz="29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900" dirty="0" err="1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вінегрети</a:t>
                      </a:r>
                      <a:endParaRPr lang="ru-RU" sz="2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79391" marR="79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6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90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1.2</a:t>
                      </a:r>
                      <a:endParaRPr lang="ru-RU" sz="290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79391" marR="79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9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Страви з </a:t>
                      </a:r>
                      <a:r>
                        <a:rPr lang="ru-RU" sz="2900" dirty="0" err="1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овочів</a:t>
                      </a:r>
                      <a:endParaRPr lang="ru-RU" sz="2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79391" marR="79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6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90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2</a:t>
                      </a:r>
                      <a:endParaRPr lang="ru-RU" sz="290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79391" marR="79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900" b="1" dirty="0" err="1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Перші</a:t>
                      </a:r>
                      <a:r>
                        <a:rPr lang="ru-RU" sz="2900" b="1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страви</a:t>
                      </a:r>
                      <a:endParaRPr lang="ru-RU" sz="2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79391" marR="79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6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90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3</a:t>
                      </a:r>
                      <a:endParaRPr lang="ru-RU" sz="290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79391" marR="79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900" b="1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Страви з </a:t>
                      </a:r>
                      <a:r>
                        <a:rPr lang="ru-RU" sz="2900" b="1" dirty="0" err="1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м'яса</a:t>
                      </a:r>
                      <a:endParaRPr lang="ru-RU" sz="2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79391" marR="79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6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90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3.1</a:t>
                      </a:r>
                      <a:endParaRPr lang="ru-RU" sz="290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79391" marR="79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9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З натурального </a:t>
                      </a:r>
                      <a:r>
                        <a:rPr lang="ru-RU" sz="2900" dirty="0" err="1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м′яса</a:t>
                      </a:r>
                      <a:endParaRPr lang="ru-RU" sz="2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79391" marR="79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55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9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3.2</a:t>
                      </a:r>
                      <a:endParaRPr lang="ru-RU" sz="2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79391" marR="79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9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З </a:t>
                      </a:r>
                      <a:r>
                        <a:rPr lang="ru-RU" sz="2900" dirty="0" err="1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січеної</a:t>
                      </a:r>
                      <a:r>
                        <a:rPr lang="ru-RU" sz="29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900" dirty="0" err="1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натуральної</a:t>
                      </a:r>
                      <a:r>
                        <a:rPr lang="ru-RU" sz="29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і </a:t>
                      </a:r>
                      <a:r>
                        <a:rPr lang="ru-RU" sz="2900" dirty="0" err="1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котлетної</a:t>
                      </a:r>
                      <a:r>
                        <a:rPr lang="ru-RU" sz="29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900" dirty="0" err="1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маси</a:t>
                      </a:r>
                      <a:endParaRPr lang="ru-RU" sz="2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79391" marR="79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6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9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4</a:t>
                      </a:r>
                      <a:endParaRPr lang="ru-RU" sz="2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79391" marR="79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900" b="1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Страви з </a:t>
                      </a:r>
                      <a:r>
                        <a:rPr lang="ru-RU" sz="2900" b="1" dirty="0" err="1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птиці</a:t>
                      </a:r>
                      <a:endParaRPr lang="ru-RU" sz="2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79391" marR="79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16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90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4.1</a:t>
                      </a:r>
                      <a:endParaRPr lang="ru-RU" sz="290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79391" marR="79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9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З </a:t>
                      </a:r>
                      <a:r>
                        <a:rPr lang="ru-RU" sz="2900" dirty="0" err="1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натуральних</a:t>
                      </a:r>
                      <a:r>
                        <a:rPr lang="ru-RU" sz="29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2900" dirty="0" err="1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напівфабрикатів</a:t>
                      </a:r>
                      <a:endParaRPr lang="ru-RU" sz="2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79391" marR="79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979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90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4.2</a:t>
                      </a:r>
                      <a:endParaRPr lang="ru-RU" sz="290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79391" marR="79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9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З </a:t>
                      </a:r>
                      <a:r>
                        <a:rPr lang="ru-RU" sz="2900" dirty="0" err="1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січеної</a:t>
                      </a:r>
                      <a:r>
                        <a:rPr lang="ru-RU" sz="29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900" dirty="0" err="1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натуральної</a:t>
                      </a:r>
                      <a:r>
                        <a:rPr lang="ru-RU" sz="29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і </a:t>
                      </a:r>
                      <a:r>
                        <a:rPr lang="ru-RU" sz="2900" dirty="0" err="1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котлетної</a:t>
                      </a:r>
                      <a:r>
                        <a:rPr lang="ru-RU" sz="29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900" dirty="0" err="1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маси</a:t>
                      </a:r>
                      <a:endParaRPr lang="ru-RU" sz="2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79391" marR="79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32049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otebook-PPT-Backgrounds-800x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585450" cy="7223125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7884" y="611166"/>
            <a:ext cx="8501122" cy="5857916"/>
          </a:xfrm>
        </p:spPr>
        <p:txBody>
          <a:bodyPr>
            <a:normAutofit/>
          </a:bodyPr>
          <a:lstStyle/>
          <a:p>
            <a:pPr algn="just"/>
            <a:endParaRPr lang="uk-UA" sz="2000" dirty="0"/>
          </a:p>
          <a:p>
            <a:pPr algn="just"/>
            <a:endParaRPr lang="ru-RU" sz="2000" dirty="0"/>
          </a:p>
          <a:p>
            <a:pPr algn="just"/>
            <a:r>
              <a:rPr lang="uk-UA" sz="2000" dirty="0"/>
              <a:t> </a:t>
            </a:r>
            <a:endParaRPr lang="ru-RU" sz="2000" dirty="0"/>
          </a:p>
        </p:txBody>
      </p:sp>
      <p:pic>
        <p:nvPicPr>
          <p:cNvPr id="5122" name="Picture 2" descr="E:\фоны картинк 2015\b732eced4ab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10455" y="125068"/>
            <a:ext cx="1571636" cy="1081657"/>
          </a:xfrm>
          <a:prstGeom prst="rect">
            <a:avLst/>
          </a:prstGeom>
          <a:noFill/>
        </p:spPr>
      </p:pic>
      <p:pic>
        <p:nvPicPr>
          <p:cNvPr id="6" name="Picture 2" descr="G:\Фони  ПРЕЗЕНТАЦІЯ\OIP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81032" y="-622280"/>
            <a:ext cx="10879324" cy="7860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13952108"/>
              </p:ext>
            </p:extLst>
          </p:nvPr>
        </p:nvGraphicFramePr>
        <p:xfrm>
          <a:off x="1208122" y="125068"/>
          <a:ext cx="9252878" cy="6690095"/>
        </p:xfrm>
        <a:graphic>
          <a:graphicData uri="http://schemas.openxmlformats.org/drawingml/2006/table">
            <a:tbl>
              <a:tblPr firstRow="1" firstCol="1" bandRow="1"/>
              <a:tblGrid>
                <a:gridCol w="9169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359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16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9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5</a:t>
                      </a:r>
                      <a:endParaRPr lang="ru-RU" sz="2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79391" marR="79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900" b="1" dirty="0" err="1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Соуси</a:t>
                      </a:r>
                      <a:endParaRPr lang="ru-RU" sz="2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79391" marR="79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6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90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6</a:t>
                      </a:r>
                      <a:endParaRPr lang="ru-RU" sz="290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79391" marR="79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900" b="1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Страви з </a:t>
                      </a:r>
                      <a:r>
                        <a:rPr lang="ru-RU" sz="2900" b="1" dirty="0" err="1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риби</a:t>
                      </a:r>
                      <a:endParaRPr lang="ru-RU" sz="2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79391" marR="79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6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9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6.1</a:t>
                      </a:r>
                      <a:endParaRPr lang="ru-RU" sz="2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79391" marR="79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9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З </a:t>
                      </a:r>
                      <a:r>
                        <a:rPr lang="ru-RU" sz="2900" dirty="0" err="1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натуральних</a:t>
                      </a:r>
                      <a:r>
                        <a:rPr lang="ru-RU" sz="29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900" dirty="0" err="1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напівфабрикатів</a:t>
                      </a:r>
                      <a:endParaRPr lang="ru-RU" sz="2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79391" marR="79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04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90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6.2</a:t>
                      </a:r>
                      <a:endParaRPr lang="ru-RU" sz="290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79391" marR="79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9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З </a:t>
                      </a:r>
                      <a:r>
                        <a:rPr lang="ru-RU" sz="2900" dirty="0" err="1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січеної</a:t>
                      </a:r>
                      <a:r>
                        <a:rPr lang="ru-RU" sz="29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900" dirty="0" err="1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натуральної</a:t>
                      </a:r>
                      <a:r>
                        <a:rPr lang="ru-RU" sz="29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і </a:t>
                      </a:r>
                      <a:r>
                        <a:rPr lang="ru-RU" sz="2900" dirty="0" err="1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котлетної</a:t>
                      </a:r>
                      <a:r>
                        <a:rPr lang="ru-RU" sz="29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900" dirty="0" err="1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маси</a:t>
                      </a:r>
                      <a:endParaRPr lang="ru-RU" sz="2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79391" marR="79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6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9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7</a:t>
                      </a:r>
                      <a:endParaRPr lang="ru-RU" sz="2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79391" marR="79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900" b="1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Страви  </a:t>
                      </a:r>
                      <a:r>
                        <a:rPr lang="ru-RU" sz="2900" b="1" dirty="0" err="1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із</a:t>
                      </a:r>
                      <a:r>
                        <a:rPr lang="ru-RU" sz="2900" b="1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900" b="1" dirty="0" err="1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сиру</a:t>
                      </a:r>
                      <a:r>
                        <a:rPr lang="ru-RU" sz="2900" b="1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кисломолочного</a:t>
                      </a:r>
                      <a:endParaRPr lang="ru-RU" sz="2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79391" marR="79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6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90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8</a:t>
                      </a:r>
                      <a:endParaRPr lang="ru-RU" sz="290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79391" marR="79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900" b="1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Страви з </a:t>
                      </a:r>
                      <a:r>
                        <a:rPr lang="ru-RU" sz="2900" b="1" dirty="0" err="1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яєць</a:t>
                      </a:r>
                      <a:endParaRPr lang="ru-RU" sz="2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79391" marR="79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6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90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9</a:t>
                      </a:r>
                      <a:endParaRPr lang="ru-RU" sz="290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79391" marR="79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900" b="1" dirty="0" err="1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Овочеві</a:t>
                      </a:r>
                      <a:r>
                        <a:rPr lang="ru-RU" sz="2900" b="1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страви та </a:t>
                      </a:r>
                      <a:r>
                        <a:rPr lang="ru-RU" sz="2900" b="1" dirty="0" err="1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гарніри</a:t>
                      </a:r>
                      <a:endParaRPr lang="ru-RU" sz="2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79391" marR="79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033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9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79391" marR="79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900" b="1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Страви з круп та </a:t>
                      </a:r>
                      <a:r>
                        <a:rPr lang="ru-RU" sz="2900" b="1" dirty="0" err="1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макаронних</a:t>
                      </a:r>
                      <a:r>
                        <a:rPr lang="ru-RU" sz="2900" b="1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900" b="1" dirty="0" err="1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виробів</a:t>
                      </a:r>
                      <a:endParaRPr lang="ru-RU" sz="2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79391" marR="79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16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9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11</a:t>
                      </a:r>
                      <a:endParaRPr lang="ru-RU" sz="2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79391" marR="79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900" b="1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Страви з </a:t>
                      </a:r>
                      <a:r>
                        <a:rPr lang="ru-RU" sz="2900" b="1" dirty="0" err="1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борошна</a:t>
                      </a:r>
                      <a:endParaRPr lang="ru-RU" sz="2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79391" marR="79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16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90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90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79391" marR="79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900" b="1" dirty="0" err="1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Напої</a:t>
                      </a:r>
                      <a:endParaRPr lang="ru-RU" sz="2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79391" marR="79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16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90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13</a:t>
                      </a:r>
                      <a:endParaRPr lang="ru-RU" sz="290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79391" marR="79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900" b="1" dirty="0" err="1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Солодкі</a:t>
                      </a:r>
                      <a:r>
                        <a:rPr lang="ru-RU" sz="2900" b="1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страви</a:t>
                      </a:r>
                      <a:endParaRPr lang="ru-RU" sz="2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79391" marR="79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64282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otebook-PPT-Backgrounds-800x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585450" cy="7223125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7884" y="611166"/>
            <a:ext cx="8501122" cy="5857916"/>
          </a:xfrm>
        </p:spPr>
        <p:txBody>
          <a:bodyPr>
            <a:normAutofit/>
          </a:bodyPr>
          <a:lstStyle/>
          <a:p>
            <a:pPr algn="just"/>
            <a:endParaRPr lang="uk-UA" sz="2000" dirty="0"/>
          </a:p>
          <a:p>
            <a:pPr algn="just"/>
            <a:endParaRPr lang="ru-RU" sz="2000" dirty="0"/>
          </a:p>
          <a:p>
            <a:pPr algn="just"/>
            <a:r>
              <a:rPr lang="uk-UA" sz="2000" dirty="0"/>
              <a:t> </a:t>
            </a:r>
            <a:endParaRPr lang="ru-RU" sz="2000" dirty="0"/>
          </a:p>
        </p:txBody>
      </p:sp>
      <p:pic>
        <p:nvPicPr>
          <p:cNvPr id="7" name="Picture 2" descr="G:\Фони  ПРЕЗЕНТАЦІЯ\O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93874" y="-318455"/>
            <a:ext cx="10879324" cy="7860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1324283"/>
              </p:ext>
            </p:extLst>
          </p:nvPr>
        </p:nvGraphicFramePr>
        <p:xfrm>
          <a:off x="457887" y="319814"/>
          <a:ext cx="10003112" cy="6995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13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717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48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19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900" b="1" dirty="0">
                          <a:effectLst/>
                        </a:rPr>
                        <a:t> Назва продукту, ідентифікаційні ознаки</a:t>
                      </a:r>
                      <a:endParaRPr lang="ru-RU" sz="19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900" b="1" dirty="0">
                          <a:effectLst/>
                        </a:rPr>
                        <a:t> </a:t>
                      </a:r>
                      <a:endParaRPr lang="ru-RU" sz="19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900" b="1" dirty="0">
                          <a:effectLst/>
                        </a:rPr>
                        <a:t> «Кури відварні порційні», «Гуляш курячий», «М’ясо куряче тушковане з овочами сметанному соусі», « Печеня по – домашньому», « </a:t>
                      </a:r>
                      <a:r>
                        <a:rPr lang="uk-UA" sz="1900" b="1" dirty="0" err="1">
                          <a:effectLst/>
                        </a:rPr>
                        <a:t>Бігос</a:t>
                      </a:r>
                      <a:r>
                        <a:rPr lang="uk-UA" sz="1900" b="1" dirty="0">
                          <a:effectLst/>
                        </a:rPr>
                        <a:t> овочево-курячий» « Голубці ліниві з курячим м’ясом», « Плов з м’ясом курячим», </a:t>
                      </a:r>
                      <a:endParaRPr lang="ru-RU" sz="19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900" b="1" dirty="0">
                          <a:effectLst/>
                        </a:rPr>
                        <a:t>« Кабачки, фаршировані курячим м’ясом та рисом»</a:t>
                      </a:r>
                      <a:endParaRPr lang="ru-RU" sz="19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46780" marR="467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744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</a:rPr>
                        <a:t>2. Склад продукту</a:t>
                      </a:r>
                      <a:endParaRPr lang="ru-RU" sz="19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900" b="1" dirty="0">
                          <a:effectLst/>
                        </a:rPr>
                        <a:t> М’ясо курчат бройлерів, рис, морква, кабачки, капуста, цибуля ріпчаста , сіль кухонна, сметана, томатний соус, олія, горошок зелений, масло вершкове</a:t>
                      </a:r>
                      <a:endParaRPr lang="ru-RU" sz="19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46780" marR="467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744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900" b="1" dirty="0">
                          <a:effectLst/>
                        </a:rPr>
                        <a:t>3. Структура виробу</a:t>
                      </a:r>
                      <a:endParaRPr lang="ru-RU" sz="19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9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900" b="1" dirty="0">
                          <a:effectLst/>
                        </a:rPr>
                        <a:t>твердий</a:t>
                      </a:r>
                      <a:endParaRPr lang="ru-RU" sz="1900" b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900" b="1" dirty="0">
                          <a:effectLst/>
                        </a:rPr>
                        <a:t> </a:t>
                      </a:r>
                      <a:endParaRPr lang="ru-RU" sz="19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46780" marR="467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976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900" b="1" dirty="0">
                          <a:effectLst/>
                        </a:rPr>
                        <a:t>4. Вимоги безпеки:</a:t>
                      </a:r>
                      <a:endParaRPr lang="ru-RU" sz="19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900" b="1" dirty="0">
                          <a:effectLst/>
                        </a:rPr>
                        <a:t> </a:t>
                      </a:r>
                      <a:endParaRPr lang="ru-RU" sz="19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900" b="1">
                          <a:effectLst/>
                          <a:highlight>
                            <a:srgbClr val="FFFFFF"/>
                          </a:highlight>
                        </a:rPr>
                        <a:t>- мікробіологічні </a:t>
                      </a:r>
                      <a:r>
                        <a:rPr lang="uk-UA" sz="1900" b="1" dirty="0">
                          <a:effectLst/>
                        </a:rPr>
                        <a:t>характеристики</a:t>
                      </a:r>
                      <a:endParaRPr lang="ru-RU" sz="19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900" b="1" dirty="0">
                          <a:effectLst/>
                        </a:rPr>
                        <a:t>Мікробіологічні показники</a:t>
                      </a:r>
                      <a:endParaRPr lang="ru-RU" sz="1900" b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900" b="1" dirty="0">
                          <a:effectLst/>
                        </a:rPr>
                        <a:t> Згідно Постанови №139 від 07.11.2001р</a:t>
                      </a:r>
                      <a:endParaRPr lang="ru-RU" sz="1900" b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 b="1" dirty="0">
                          <a:effectLst/>
                        </a:rPr>
                        <a:t> </a:t>
                      </a:r>
                      <a:r>
                        <a:rPr lang="uk-UA" sz="1900" b="1" dirty="0">
                          <a:effectLst/>
                        </a:rPr>
                        <a:t> Птиця варена,тушкована; Січені вироби із птиці (котлети, биточки); плови:</a:t>
                      </a:r>
                      <a:endParaRPr lang="ru-RU" sz="1900" b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900" b="1" dirty="0">
                          <a:effectLst/>
                        </a:rPr>
                        <a:t>Патогенні мікроорганізми, в т.ч. бактерії роду </a:t>
                      </a:r>
                      <a:r>
                        <a:rPr lang="en-US" sz="1900" b="1" dirty="0">
                          <a:effectLst/>
                        </a:rPr>
                        <a:t>Salmonella</a:t>
                      </a:r>
                      <a:r>
                        <a:rPr lang="uk-UA" sz="1900" b="1" dirty="0">
                          <a:effectLst/>
                        </a:rPr>
                        <a:t> у 25 г продукту, віруси – не дозволено</a:t>
                      </a:r>
                      <a:endParaRPr lang="ru-RU" sz="1900" b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900" b="1" dirty="0">
                          <a:effectLst/>
                        </a:rPr>
                        <a:t>Кількість </a:t>
                      </a:r>
                      <a:r>
                        <a:rPr lang="uk-UA" sz="1900" b="1" dirty="0" err="1">
                          <a:effectLst/>
                        </a:rPr>
                        <a:t>мезофільних</a:t>
                      </a:r>
                      <a:r>
                        <a:rPr lang="uk-UA" sz="1900" b="1" dirty="0">
                          <a:effectLst/>
                        </a:rPr>
                        <a:t> аеробних та факультативно анаеробних макроорганізмів, КУО в 1г продукту, не більше ніж – 1∙10</a:t>
                      </a:r>
                      <a:r>
                        <a:rPr lang="uk-UA" sz="1900" b="1" baseline="30000" dirty="0">
                          <a:effectLst/>
                        </a:rPr>
                        <a:t>3</a:t>
                      </a:r>
                      <a:endParaRPr lang="ru-RU" sz="1900" b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900" b="1" dirty="0">
                          <a:effectLst/>
                        </a:rPr>
                        <a:t>БГКП (</a:t>
                      </a:r>
                      <a:r>
                        <a:rPr lang="uk-UA" sz="1900" b="1" dirty="0" err="1">
                          <a:effectLst/>
                        </a:rPr>
                        <a:t>коліформи</a:t>
                      </a:r>
                      <a:r>
                        <a:rPr lang="uk-UA" sz="1900" b="1" dirty="0">
                          <a:effectLst/>
                        </a:rPr>
                        <a:t>) -  у 1 г продукту – не дозволено.</a:t>
                      </a:r>
                      <a:endParaRPr lang="ru-RU" sz="1900" b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900" b="1" dirty="0">
                          <a:effectLst/>
                        </a:rPr>
                        <a:t>S</a:t>
                      </a:r>
                      <a:r>
                        <a:rPr lang="ru-RU" sz="1900" b="1" dirty="0">
                          <a:effectLst/>
                        </a:rPr>
                        <a:t>.</a:t>
                      </a:r>
                      <a:r>
                        <a:rPr lang="en-US" sz="1900" b="1" dirty="0" err="1">
                          <a:effectLst/>
                        </a:rPr>
                        <a:t>aureus</a:t>
                      </a:r>
                      <a:r>
                        <a:rPr lang="ru-RU" sz="1900" b="1" dirty="0">
                          <a:effectLst/>
                        </a:rPr>
                        <a:t>-</a:t>
                      </a:r>
                      <a:r>
                        <a:rPr lang="uk-UA" sz="1900" b="1" dirty="0">
                          <a:effectLst/>
                        </a:rPr>
                        <a:t> у 1г продукту - не дозволено</a:t>
                      </a:r>
                      <a:endParaRPr lang="ru-RU" sz="1900" b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900" b="1" dirty="0">
                          <a:effectLst/>
                        </a:rPr>
                        <a:t>Бактерії роду </a:t>
                      </a:r>
                      <a:r>
                        <a:rPr lang="en-US" sz="1900" b="1" dirty="0">
                          <a:effectLst/>
                        </a:rPr>
                        <a:t>Proteus</a:t>
                      </a:r>
                      <a:r>
                        <a:rPr lang="uk-UA" sz="1900" b="1" dirty="0">
                          <a:effectLst/>
                        </a:rPr>
                        <a:t> у 0,1 г – не допускається</a:t>
                      </a:r>
                      <a:endParaRPr lang="ru-RU" sz="19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46780" marR="467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24605" y="-168133"/>
            <a:ext cx="13330763" cy="518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754" tIns="50877" rIns="101754" bIns="50877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uk-UA" altLang="zh-CN" sz="2700" b="1" dirty="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Опис готових страв №4</a:t>
            </a:r>
            <a:r>
              <a:rPr lang="ru-RU" altLang="zh-CN" sz="2700" dirty="0">
                <a:latin typeface="Arial" pitchFamily="34" charset="0"/>
                <a:cs typeface="Arial" pitchFamily="34" charset="0"/>
              </a:rPr>
              <a:t>    </a:t>
            </a:r>
            <a:r>
              <a:rPr lang="uk-UA" altLang="zh-CN" sz="2700" b="1" dirty="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Страви з птиці</a:t>
            </a:r>
            <a:endParaRPr lang="uk-UA" altLang="zh-CN" sz="27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86055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otebook-PPT-Backgrounds-800x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585450" cy="7223125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7884" y="611166"/>
            <a:ext cx="8501122" cy="5857916"/>
          </a:xfrm>
        </p:spPr>
        <p:txBody>
          <a:bodyPr>
            <a:normAutofit/>
          </a:bodyPr>
          <a:lstStyle/>
          <a:p>
            <a:pPr algn="just"/>
            <a:endParaRPr lang="uk-UA" sz="2000" dirty="0"/>
          </a:p>
          <a:p>
            <a:pPr algn="just"/>
            <a:endParaRPr lang="ru-RU" sz="2000" dirty="0"/>
          </a:p>
          <a:p>
            <a:pPr algn="just"/>
            <a:r>
              <a:rPr lang="uk-UA" sz="2000" dirty="0"/>
              <a:t> </a:t>
            </a:r>
            <a:endParaRPr lang="ru-RU" sz="2000" dirty="0"/>
          </a:p>
        </p:txBody>
      </p:sp>
      <p:pic>
        <p:nvPicPr>
          <p:cNvPr id="5122" name="Picture 2" descr="E:\фоны картинк 2015\b732eced4ab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46579" y="-17693"/>
            <a:ext cx="1571636" cy="1081657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75765837"/>
              </p:ext>
            </p:extLst>
          </p:nvPr>
        </p:nvGraphicFramePr>
        <p:xfrm>
          <a:off x="1" y="3289"/>
          <a:ext cx="10585450" cy="72198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171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682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563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100" b="1" dirty="0">
                          <a:effectLst/>
                        </a:rPr>
                        <a:t>5.Вид оброблення</a:t>
                      </a:r>
                      <a:endParaRPr lang="ru-RU" sz="21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100" b="1" dirty="0">
                          <a:effectLst/>
                        </a:rPr>
                        <a:t> </a:t>
                      </a:r>
                      <a:r>
                        <a:rPr lang="uk-UA" sz="2100" b="1" dirty="0">
                          <a:effectLst/>
                        </a:rPr>
                        <a:t>Теплове оброблення</a:t>
                      </a:r>
                      <a:endParaRPr lang="ru-RU" sz="2100" b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100" b="1" dirty="0">
                          <a:effectLst/>
                        </a:rPr>
                        <a:t> </a:t>
                      </a:r>
                      <a:endParaRPr lang="ru-RU" sz="21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46780" marR="467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45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100" b="1" dirty="0">
                          <a:effectLst/>
                        </a:rPr>
                        <a:t>6.Спосіб споживчого  пакування</a:t>
                      </a:r>
                      <a:endParaRPr lang="ru-RU" sz="21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100" b="1" dirty="0">
                          <a:effectLst/>
                        </a:rPr>
                        <a:t>Споживче та транспортне пакування при роздачі страв — відсутнє.</a:t>
                      </a:r>
                      <a:endParaRPr lang="ru-RU" sz="2100" b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100" b="1" dirty="0">
                          <a:effectLst/>
                        </a:rPr>
                        <a:t> </a:t>
                      </a:r>
                      <a:endParaRPr lang="ru-RU" sz="21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46780" marR="467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63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100" b="1" dirty="0">
                          <a:effectLst/>
                        </a:rPr>
                        <a:t>7.Вид маркування</a:t>
                      </a:r>
                      <a:endParaRPr lang="ru-RU" sz="21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100" b="1" dirty="0">
                          <a:effectLst/>
                        </a:rPr>
                        <a:t>Меню </a:t>
                      </a:r>
                      <a:endParaRPr lang="ru-RU" sz="2100" b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100" b="1" dirty="0">
                          <a:effectLst/>
                        </a:rPr>
                        <a:t> </a:t>
                      </a:r>
                      <a:endParaRPr lang="ru-RU" sz="21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46780" marR="467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408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100" b="1" dirty="0">
                          <a:effectLst/>
                        </a:rPr>
                        <a:t>8. Умови та терміни зберігання. Транспортування</a:t>
                      </a:r>
                      <a:endParaRPr lang="ru-RU" sz="21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100" b="1" dirty="0">
                          <a:effectLst/>
                        </a:rPr>
                        <a:t> </a:t>
                      </a:r>
                      <a:r>
                        <a:rPr lang="uk-UA" sz="2100" b="1" dirty="0">
                          <a:effectLst/>
                        </a:rPr>
                        <a:t>  Страви  повинні мати температуру  не нижче 65° С, готові страви можуть знаходитись на </a:t>
                      </a:r>
                      <a:r>
                        <a:rPr lang="uk-UA" sz="2100" b="1" dirty="0" err="1">
                          <a:effectLst/>
                        </a:rPr>
                        <a:t>марміті</a:t>
                      </a:r>
                      <a:r>
                        <a:rPr lang="uk-UA" sz="2100" b="1" dirty="0">
                          <a:effectLst/>
                        </a:rPr>
                        <a:t>  не більше 2-3 год.</a:t>
                      </a:r>
                      <a:endParaRPr lang="ru-RU" sz="2100" b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100" b="1" dirty="0">
                          <a:effectLst/>
                        </a:rPr>
                        <a:t>Транспортування  - Готові страви у технологічній тарі направляються з харчоблоку до дитячих груп</a:t>
                      </a:r>
                      <a:endParaRPr lang="ru-RU" sz="21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46780" marR="467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845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100" b="1" dirty="0">
                          <a:effectLst/>
                        </a:rPr>
                        <a:t>9Спосіб реалізації, метод збуту</a:t>
                      </a:r>
                      <a:endParaRPr lang="ru-RU" sz="21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100" b="1" dirty="0">
                          <a:effectLst/>
                        </a:rPr>
                        <a:t>Накладаються  готові  страви в чисті  дитячі тарілки </a:t>
                      </a:r>
                      <a:endParaRPr lang="ru-RU" sz="2100" b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100" b="1" dirty="0">
                          <a:effectLst/>
                        </a:rPr>
                        <a:t> </a:t>
                      </a:r>
                      <a:endParaRPr lang="ru-RU" sz="21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46780" marR="467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690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100" b="1">
                          <a:effectLst/>
                        </a:rPr>
                        <a:t>10. Дані про передбачуваного споживача або специфічну групу споживачів</a:t>
                      </a:r>
                      <a:endParaRPr lang="ru-RU" sz="21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100" b="1" dirty="0">
                          <a:effectLst/>
                        </a:rPr>
                        <a:t> </a:t>
                      </a:r>
                      <a:r>
                        <a:rPr lang="uk-UA" sz="2100" b="1" dirty="0">
                          <a:effectLst/>
                        </a:rPr>
                        <a:t>Для дошкільного харчування, крім споживачів, які мають алергічні реакції на інгредієнти страв </a:t>
                      </a:r>
                      <a:endParaRPr lang="ru-RU" sz="21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46780" marR="467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81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100" b="1" dirty="0">
                          <a:effectLst/>
                        </a:rPr>
                        <a:t>11. Споживання</a:t>
                      </a:r>
                      <a:endParaRPr lang="ru-RU" sz="21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100" b="1" dirty="0">
                          <a:effectLst/>
                          <a:highlight>
                            <a:srgbClr val="FFFFFF"/>
                          </a:highlight>
                        </a:rPr>
                        <a:t>Продукт готовий до вживання </a:t>
                      </a:r>
                      <a:endParaRPr lang="ru-RU" sz="21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46780" marR="467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03006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otebook-PPT-Backgrounds-800x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9574" y="-71403"/>
            <a:ext cx="10585450" cy="7223125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26285" y="575577"/>
            <a:ext cx="8334404" cy="3271772"/>
          </a:xfrm>
        </p:spPr>
        <p:txBody>
          <a:bodyPr>
            <a:normAutofit/>
          </a:bodyPr>
          <a:lstStyle/>
          <a:p>
            <a:pPr algn="just"/>
            <a:endParaRPr lang="uk-UA" sz="2000" dirty="0"/>
          </a:p>
          <a:p>
            <a:pPr algn="just"/>
            <a:endParaRPr lang="ru-RU" sz="2000" dirty="0"/>
          </a:p>
          <a:p>
            <a:pPr algn="just"/>
            <a:r>
              <a:rPr lang="uk-UA" sz="2000" dirty="0"/>
              <a:t> </a:t>
            </a:r>
            <a:endParaRPr lang="ru-RU" sz="2000" dirty="0"/>
          </a:p>
        </p:txBody>
      </p:sp>
      <p:pic>
        <p:nvPicPr>
          <p:cNvPr id="7" name="Picture 2" descr="G:\Фони  ПРЕЗЕНТАЦІЯ\O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33448" y="-622280"/>
            <a:ext cx="10879324" cy="7860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91480" y="881259"/>
            <a:ext cx="2417419" cy="579801"/>
          </a:xfrm>
          <a:prstGeom prst="rect">
            <a:avLst/>
          </a:prstGeom>
        </p:spPr>
        <p:txBody>
          <a:bodyPr wrap="square" lIns="101754" tIns="50877" rIns="101754" bIns="50877">
            <a:spAutoFit/>
          </a:bodyPr>
          <a:lstStyle/>
          <a:p>
            <a:pPr lvl="0"/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КРОК 4: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91481" y="1432337"/>
            <a:ext cx="8335926" cy="5104117"/>
          </a:xfrm>
          <a:prstGeom prst="rect">
            <a:avLst/>
          </a:prstGeom>
        </p:spPr>
        <p:txBody>
          <a:bodyPr wrap="square" lIns="101754" tIns="50877" rIns="101754" bIns="50877">
            <a:spAutoFit/>
          </a:bodyPr>
          <a:lstStyle/>
          <a:p>
            <a:r>
              <a:rPr lang="ru-RU" sz="3100" b="1" dirty="0">
                <a:cs typeface="Aharoni" pitchFamily="2" charset="-79"/>
              </a:rPr>
              <a:t> </a:t>
            </a:r>
            <a:r>
              <a:rPr lang="ru-RU" sz="3600" b="1" dirty="0" err="1">
                <a:latin typeface="Bookman Old Style" pitchFamily="18" charset="0"/>
                <a:cs typeface="Aharoni" pitchFamily="2" charset="-79"/>
              </a:rPr>
              <a:t>Ідентифікувати</a:t>
            </a:r>
            <a:r>
              <a:rPr lang="ru-RU" sz="3600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sz="3600" b="1" dirty="0" err="1">
                <a:latin typeface="Bookman Old Style" pitchFamily="18" charset="0"/>
                <a:cs typeface="Aharoni" pitchFamily="2" charset="-79"/>
              </a:rPr>
              <a:t>етапи</a:t>
            </a:r>
            <a:r>
              <a:rPr lang="ru-RU" sz="3600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sz="3600" b="1" dirty="0" err="1">
                <a:latin typeface="Bookman Old Style" pitchFamily="18" charset="0"/>
                <a:cs typeface="Aharoni" pitchFamily="2" charset="-79"/>
              </a:rPr>
              <a:t>процесу</a:t>
            </a:r>
            <a:r>
              <a:rPr lang="ru-RU" sz="3600" b="1" dirty="0">
                <a:latin typeface="Bookman Old Style" pitchFamily="18" charset="0"/>
                <a:cs typeface="Aharoni" pitchFamily="2" charset="-79"/>
              </a:rPr>
              <a:t>. </a:t>
            </a:r>
            <a:r>
              <a:rPr lang="ru-RU" sz="3600" b="1" dirty="0" err="1">
                <a:latin typeface="Bookman Old Style" pitchFamily="18" charset="0"/>
                <a:cs typeface="Aharoni" pitchFamily="2" charset="-79"/>
              </a:rPr>
              <a:t>Скласти</a:t>
            </a:r>
            <a:r>
              <a:rPr lang="ru-RU" sz="3600" b="1" dirty="0">
                <a:latin typeface="Bookman Old Style" pitchFamily="18" charset="0"/>
                <a:cs typeface="Aharoni" pitchFamily="2" charset="-79"/>
              </a:rPr>
              <a:t> блок-схему </a:t>
            </a:r>
            <a:r>
              <a:rPr lang="ru-RU" sz="3600" b="1" dirty="0" err="1">
                <a:latin typeface="Bookman Old Style" pitchFamily="18" charset="0"/>
                <a:cs typeface="Aharoni" pitchFamily="2" charset="-79"/>
              </a:rPr>
              <a:t>процесу</a:t>
            </a:r>
            <a:r>
              <a:rPr lang="ru-RU" sz="3600" b="1" dirty="0">
                <a:latin typeface="Bookman Old Style" pitchFamily="18" charset="0"/>
                <a:cs typeface="Aharoni" pitchFamily="2" charset="-79"/>
              </a:rPr>
              <a:t>.</a:t>
            </a:r>
          </a:p>
          <a:p>
            <a:endParaRPr lang="ru-RU" sz="3600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sz="3100" b="1" dirty="0">
                <a:latin typeface="Bookman Old Style" pitchFamily="18" charset="0"/>
              </a:rPr>
              <a:t> </a:t>
            </a:r>
            <a:r>
              <a:rPr lang="uk-UA" sz="3100" b="1" dirty="0">
                <a:latin typeface="Bookman Old Style" pitchFamily="18" charset="0"/>
                <a:cs typeface="Aharoni" pitchFamily="2" charset="-79"/>
              </a:rPr>
              <a:t>КРОК 5:</a:t>
            </a:r>
          </a:p>
          <a:p>
            <a:endParaRPr lang="uk-UA" sz="3100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sz="3100" b="1" dirty="0">
                <a:latin typeface="Bookman Old Style" pitchFamily="18" charset="0"/>
                <a:cs typeface="Aharoni" pitchFamily="2" charset="-79"/>
              </a:rPr>
              <a:t>Підтвердження на місці блок-схеми процесу.</a:t>
            </a:r>
            <a:r>
              <a:rPr lang="uk-UA" sz="3100" dirty="0">
                <a:latin typeface="Bookman Old Style" pitchFamily="18" charset="0"/>
              </a:rPr>
              <a:t> </a:t>
            </a:r>
          </a:p>
          <a:p>
            <a:endParaRPr lang="ru-RU" sz="3100" b="1" dirty="0">
              <a:latin typeface="Bookman Old Style" pitchFamily="18" charset="0"/>
            </a:endParaRPr>
          </a:p>
          <a:p>
            <a:pPr lvl="0"/>
            <a:endParaRPr lang="ru-RU" sz="3100" b="1" dirty="0">
              <a:cs typeface="Aharoni" pitchFamily="2" charset="-79"/>
            </a:endParaRPr>
          </a:p>
          <a:p>
            <a:pPr lvl="0"/>
            <a:endParaRPr lang="uk-UA" sz="3100" b="1" dirty="0">
              <a:cs typeface="Aharoni" pitchFamily="2" charset="-79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845" y="-611128"/>
            <a:ext cx="4212605" cy="2206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530517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otebook-PPT-Backgrounds-800x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585450" cy="7223125"/>
          </a:xfrm>
          <a:prstGeom prst="rect">
            <a:avLst/>
          </a:prstGeom>
        </p:spPr>
      </p:pic>
      <p:pic>
        <p:nvPicPr>
          <p:cNvPr id="6" name="Picture 2" descr="G:\Фони  ПРЕЗЕНТАЦІЯ\O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585450" cy="7647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7884" y="611166"/>
            <a:ext cx="8501122" cy="5857916"/>
          </a:xfrm>
        </p:spPr>
        <p:txBody>
          <a:bodyPr>
            <a:normAutofit/>
          </a:bodyPr>
          <a:lstStyle/>
          <a:p>
            <a:pPr algn="just"/>
            <a:endParaRPr lang="uk-UA" sz="2000" dirty="0"/>
          </a:p>
          <a:p>
            <a:pPr algn="just"/>
            <a:endParaRPr lang="ru-RU" sz="2000" dirty="0"/>
          </a:p>
          <a:p>
            <a:pPr algn="just"/>
            <a:r>
              <a:rPr lang="uk-UA" sz="2000" dirty="0"/>
              <a:t> </a:t>
            </a:r>
            <a:endParaRPr lang="ru-RU" sz="2000" dirty="0"/>
          </a:p>
        </p:txBody>
      </p:sp>
      <p:pic>
        <p:nvPicPr>
          <p:cNvPr id="1026" name="Picture 2" descr="C:\Users\User\Desktop\Блок-схема тех. процесу.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600" r="3069" b="10453"/>
          <a:stretch/>
        </p:blipFill>
        <p:spPr bwMode="auto">
          <a:xfrm>
            <a:off x="3132484" y="0"/>
            <a:ext cx="7452965" cy="757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794404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G:\Фони  ПРЕЗЕНТАЦІЯ\OI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275" y="0"/>
            <a:ext cx="10594725" cy="7654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5"/>
          <p:cNvSpPr>
            <a:spLocks noChangeArrowheads="1"/>
          </p:cNvSpPr>
          <p:nvPr/>
        </p:nvSpPr>
        <p:spPr bwMode="auto">
          <a:xfrm>
            <a:off x="324172" y="991060"/>
            <a:ext cx="10053467" cy="61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408" tIns="47204" rIns="94408" bIns="47204">
            <a:spAutoFit/>
          </a:bodyPr>
          <a:lstStyle/>
          <a:p>
            <a:pPr algn="just">
              <a:spcAft>
                <a:spcPts val="1033"/>
              </a:spcAft>
            </a:pP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Належне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планування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виробничих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допоміжних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побутових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приміщень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уникнення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перехресного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забруднення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algn="just">
              <a:spcAft>
                <a:spcPts val="1033"/>
              </a:spcAft>
            </a:pPr>
            <a:r>
              <a:rPr lang="en-US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Вимоги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стану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приміщень</a:t>
            </a:r>
            <a:r>
              <a:rPr lang="en-US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обладнання</a:t>
            </a:r>
            <a:r>
              <a:rPr lang="en-US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проведення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ремонтних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робіт</a:t>
            </a:r>
            <a:r>
              <a:rPr lang="en-US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технічного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обслуговування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обладнання</a:t>
            </a:r>
            <a:r>
              <a:rPr lang="en-US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калібрування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тощо</a:t>
            </a:r>
            <a:r>
              <a:rPr lang="en-US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заходи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щодо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захисту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харчових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продуктів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забруднення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сторонніх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домішок</a:t>
            </a:r>
            <a:r>
              <a:rPr lang="en-US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lang="ru-RU" sz="16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spcAft>
                <a:spcPts val="1033"/>
              </a:spcAft>
            </a:pP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Вимоги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планування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стану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комунікацій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вентиляції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водопроводів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електро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та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газопостачання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освітлення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тощо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algn="just">
              <a:spcAft>
                <a:spcPts val="1033"/>
              </a:spcAft>
            </a:pP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Безпечність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води,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льоду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пари,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допоміжних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матеріалів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переробки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обробки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харчових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продуктів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предметів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матеріалів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контактують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харчовими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продуктами;</a:t>
            </a:r>
          </a:p>
          <a:p>
            <a:pPr algn="just">
              <a:spcAft>
                <a:spcPts val="1033"/>
              </a:spcAft>
            </a:pP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Чистота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поверхонь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процедури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прибирання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миття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дезінфекції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виробничих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допоміжних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побутових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приміщень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інших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поверхонь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</a:t>
            </a:r>
          </a:p>
          <a:p>
            <a:pPr algn="just">
              <a:spcAft>
                <a:spcPts val="1033"/>
              </a:spcAft>
            </a:pP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Здоров’я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гігієна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персоналу;</a:t>
            </a:r>
          </a:p>
          <a:p>
            <a:pPr algn="just">
              <a:spcAft>
                <a:spcPts val="1033"/>
              </a:spcAft>
            </a:pP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Захист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продуктів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сторонніх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домішок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поводження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відходами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виробництва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сміттям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збір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видалення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потужності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algn="just">
              <a:spcAft>
                <a:spcPts val="1033"/>
              </a:spcAft>
            </a:pP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Контроль за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шкідниками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визначення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виду,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запобігання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появі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засоби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профілактики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боротьби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algn="just">
              <a:spcAft>
                <a:spcPts val="1033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9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Зберігання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використання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токсичних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сполук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algn="just">
              <a:spcAft>
                <a:spcPts val="1033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10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Специфікації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вимоги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до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сировини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контроль за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постачальниками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algn="just">
              <a:spcAft>
                <a:spcPts val="1033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11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Зберігання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транспортування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                                                                                    </a:t>
            </a:r>
          </a:p>
          <a:p>
            <a:pPr algn="just">
              <a:spcAft>
                <a:spcPts val="1033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12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Контроль за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технологічними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процесами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7"/>
          <p:cNvSpPr>
            <a:spLocks noChangeArrowheads="1"/>
          </p:cNvSpPr>
          <p:nvPr/>
        </p:nvSpPr>
        <p:spPr bwMode="auto">
          <a:xfrm>
            <a:off x="124451" y="122842"/>
            <a:ext cx="10253189" cy="926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408" tIns="47204" rIns="94408" bIns="47204">
            <a:spAutoFit/>
          </a:bodyPr>
          <a:lstStyle/>
          <a:p>
            <a:pPr algn="ctr"/>
            <a:r>
              <a:rPr lang="ru-RU" sz="2700" b="1" dirty="0" err="1">
                <a:latin typeface="Bookman Old Style" pitchFamily="18" charset="0"/>
              </a:rPr>
              <a:t>Програми-передумови</a:t>
            </a:r>
            <a:r>
              <a:rPr lang="ru-RU" sz="2700" b="1" dirty="0">
                <a:latin typeface="Bookman Old Style" pitchFamily="18" charset="0"/>
              </a:rPr>
              <a:t> </a:t>
            </a:r>
            <a:r>
              <a:rPr lang="ru-RU" sz="2700" b="1" dirty="0" err="1">
                <a:latin typeface="Bookman Old Style" pitchFamily="18" charset="0"/>
              </a:rPr>
              <a:t>системи</a:t>
            </a:r>
            <a:r>
              <a:rPr lang="ru-RU" sz="2700" b="1" dirty="0">
                <a:latin typeface="Bookman Old Style" pitchFamily="18" charset="0"/>
              </a:rPr>
              <a:t> НАССР </a:t>
            </a:r>
            <a:r>
              <a:rPr lang="ru-RU" sz="2700" b="1" dirty="0" err="1">
                <a:latin typeface="Bookman Old Style" pitchFamily="18" charset="0"/>
              </a:rPr>
              <a:t>мають</a:t>
            </a:r>
            <a:r>
              <a:rPr lang="ru-RU" sz="2700" b="1" dirty="0">
                <a:latin typeface="Bookman Old Style" pitchFamily="18" charset="0"/>
              </a:rPr>
              <a:t> </a:t>
            </a:r>
            <a:r>
              <a:rPr lang="ru-RU" sz="2700" b="1" dirty="0" err="1">
                <a:latin typeface="Bookman Old Style" pitchFamily="18" charset="0"/>
              </a:rPr>
              <a:t>охоплювати</a:t>
            </a:r>
            <a:r>
              <a:rPr lang="ru-RU" sz="2700" b="1" dirty="0">
                <a:latin typeface="Bookman Old Style" pitchFamily="18" charset="0"/>
              </a:rPr>
              <a:t> </a:t>
            </a:r>
            <a:r>
              <a:rPr lang="ru-RU" sz="2700" b="1" dirty="0" err="1">
                <a:latin typeface="Bookman Old Style" pitchFamily="18" charset="0"/>
              </a:rPr>
              <a:t>такі</a:t>
            </a:r>
            <a:r>
              <a:rPr lang="ru-RU" sz="2700" b="1" dirty="0">
                <a:latin typeface="Bookman Old Style" pitchFamily="18" charset="0"/>
              </a:rPr>
              <a:t> </a:t>
            </a:r>
            <a:r>
              <a:rPr lang="ru-RU" sz="2700" b="1" dirty="0" err="1">
                <a:latin typeface="Bookman Old Style" pitchFamily="18" charset="0"/>
              </a:rPr>
              <a:t>процеси</a:t>
            </a:r>
            <a:r>
              <a:rPr lang="ru-RU" sz="2700" b="1" dirty="0">
                <a:latin typeface="Bookman Old Style" pitchFamily="18" charset="0"/>
              </a:rPr>
              <a:t>:</a:t>
            </a:r>
            <a:endParaRPr lang="uk-UA" sz="27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0499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1403" y="653734"/>
            <a:ext cx="9336236" cy="5815349"/>
          </a:xfrm>
        </p:spPr>
        <p:txBody>
          <a:bodyPr>
            <a:normAutofit/>
          </a:bodyPr>
          <a:lstStyle/>
          <a:p>
            <a:pPr algn="just"/>
            <a:endParaRPr lang="uk-UA" sz="2000" dirty="0"/>
          </a:p>
          <a:p>
            <a:pPr algn="just"/>
            <a:endParaRPr lang="ru-RU" sz="2000" dirty="0"/>
          </a:p>
          <a:p>
            <a:pPr algn="just"/>
            <a:r>
              <a:rPr lang="uk-UA" sz="2000" dirty="0"/>
              <a:t> </a:t>
            </a:r>
            <a:endParaRPr lang="ru-RU" sz="2000" dirty="0"/>
          </a:p>
        </p:txBody>
      </p:sp>
      <p:pic>
        <p:nvPicPr>
          <p:cNvPr id="1026" name="Picture 2" descr="G:\Фони  ПРЕЗЕНТАЦІЯ\OI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3770" y="-32064"/>
            <a:ext cx="10599220" cy="7232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41403" y="198684"/>
            <a:ext cx="7919130" cy="7001917"/>
          </a:xfrm>
          <a:prstGeom prst="rect">
            <a:avLst/>
          </a:prstGeom>
        </p:spPr>
        <p:txBody>
          <a:bodyPr wrap="square" lIns="101754" tIns="50877" rIns="101754" bIns="50877">
            <a:spAutoFit/>
          </a:bodyPr>
          <a:lstStyle/>
          <a:p>
            <a:pPr>
              <a:defRPr/>
            </a:pPr>
            <a:r>
              <a:rPr lang="ru-RU" sz="3600" b="1" dirty="0" err="1">
                <a:latin typeface="Bookman Old Style" pitchFamily="18" charset="0"/>
                <a:cs typeface="Times New Roman" pitchFamily="18" charset="0"/>
              </a:rPr>
              <a:t>Законодавство</a:t>
            </a:r>
            <a:r>
              <a:rPr lang="ru-RU" sz="3600" b="1" dirty="0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ru-RU" sz="3600" b="1" dirty="0" err="1">
                <a:latin typeface="Bookman Old Style" pitchFamily="18" charset="0"/>
                <a:cs typeface="Times New Roman" pitchFamily="18" charset="0"/>
              </a:rPr>
              <a:t>щодо</a:t>
            </a:r>
            <a:r>
              <a:rPr lang="ru-RU" sz="3600" b="1" dirty="0">
                <a:latin typeface="Bookman Old Style" pitchFamily="18" charset="0"/>
                <a:cs typeface="Times New Roman" pitchFamily="18" charset="0"/>
              </a:rPr>
              <a:t>  НАССР</a:t>
            </a:r>
          </a:p>
          <a:p>
            <a:pPr algn="ctr">
              <a:defRPr/>
            </a:pPr>
            <a:endParaRPr lang="ru-RU" b="1" dirty="0">
              <a:latin typeface="Bookman Old Style" pitchFamily="18" charset="0"/>
            </a:endParaRPr>
          </a:p>
          <a:p>
            <a:pPr algn="just">
              <a:defRPr/>
            </a:pPr>
            <a:r>
              <a:rPr lang="ru-RU" b="1" dirty="0">
                <a:latin typeface="Bookman Old Style" pitchFamily="18" charset="0"/>
                <a:cs typeface="Times New Roman" pitchFamily="18" charset="0"/>
              </a:rPr>
              <a:t>1. 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ЗАКОН УКРАЇНИ “Про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основні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принципи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та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вимоги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до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безпечності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та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якості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харчових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продуктів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” (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ст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1, 21, 22, 41-51)</a:t>
            </a:r>
          </a:p>
          <a:p>
            <a:pPr algn="just">
              <a:defRPr/>
            </a:pPr>
            <a:endParaRPr lang="ru-RU" b="1" dirty="0">
              <a:latin typeface="Bookman Old Style" pitchFamily="18" charset="0"/>
              <a:cs typeface="Aharoni" pitchFamily="2" charset="-79"/>
            </a:endParaRPr>
          </a:p>
          <a:p>
            <a:pPr algn="just">
              <a:defRPr/>
            </a:pPr>
            <a:r>
              <a:rPr lang="ru-RU" b="1" dirty="0">
                <a:latin typeface="Bookman Old Style" pitchFamily="18" charset="0"/>
                <a:cs typeface="Aharoni" pitchFamily="2" charset="-79"/>
              </a:rPr>
              <a:t>2.Наказ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Міністерства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аграрної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політики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та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продовольства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України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№ 590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від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 01.10.2012 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із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змінами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,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затвердженими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наказом № 429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від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17.10.2015.</a:t>
            </a:r>
          </a:p>
          <a:p>
            <a:pPr algn="just">
              <a:defRPr/>
            </a:pPr>
            <a:endParaRPr lang="ru-RU" b="1" dirty="0">
              <a:latin typeface="Bookman Old Style" pitchFamily="18" charset="0"/>
              <a:cs typeface="Aharoni" pitchFamily="2" charset="-79"/>
            </a:endParaRPr>
          </a:p>
          <a:p>
            <a:pPr algn="just">
              <a:defRPr/>
            </a:pPr>
            <a:r>
              <a:rPr lang="ru-RU" b="1" dirty="0">
                <a:latin typeface="Bookman Old Style" pitchFamily="18" charset="0"/>
                <a:cs typeface="Aharoni" pitchFamily="2" charset="-79"/>
              </a:rPr>
              <a:t>3. </a:t>
            </a:r>
            <a:r>
              <a:rPr lang="uk-UA" sz="2200" b="1" dirty="0">
                <a:latin typeface="Bookman Old Style" pitchFamily="18" charset="0"/>
                <a:cs typeface="Aharoni" pitchFamily="2" charset="-79"/>
              </a:rPr>
              <a:t>Наказ Міністерства аграрної політики та продовольства України від 06 лютого 2017 року</a:t>
            </a:r>
            <a:r>
              <a:rPr lang="uk-UA" b="1" dirty="0">
                <a:latin typeface="Bookman Old Style" pitchFamily="18" charset="0"/>
                <a:cs typeface="Aharoni" pitchFamily="2" charset="-79"/>
              </a:rPr>
              <a:t> N 41 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“АКТ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складений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за результатами аудиту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щодо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додержання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операторами ринку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вимог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законодавства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стосовно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постійно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діючих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процедур,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що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засновані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на принципах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системи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аналізу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небезпечних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факторів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та контролю у </a:t>
            </a:r>
            <a:r>
              <a:rPr lang="ru-RU" b="1" dirty="0" err="1">
                <a:latin typeface="Bookman Old Style" pitchFamily="18" charset="0"/>
                <a:cs typeface="Aharoni" pitchFamily="2" charset="-79"/>
              </a:rPr>
              <a:t>критичних</a:t>
            </a:r>
            <a:r>
              <a:rPr lang="ru-RU" b="1" dirty="0">
                <a:latin typeface="Bookman Old Style" pitchFamily="18" charset="0"/>
                <a:cs typeface="Aharoni" pitchFamily="2" charset="-79"/>
              </a:rPr>
              <a:t> точках”</a:t>
            </a:r>
          </a:p>
          <a:p>
            <a:pPr algn="just">
              <a:defRPr/>
            </a:pPr>
            <a:endParaRPr lang="ru-RU" b="1" dirty="0">
              <a:latin typeface="Bookman Old Style" pitchFamily="18" charset="0"/>
              <a:cs typeface="Aharoni" pitchFamily="2" charset="-79"/>
            </a:endParaRPr>
          </a:p>
          <a:p>
            <a:pPr algn="just">
              <a:defRPr/>
            </a:pPr>
            <a:r>
              <a:rPr lang="ru-RU" b="1" dirty="0">
                <a:latin typeface="Bookman Old Style" pitchFamily="18" charset="0"/>
                <a:cs typeface="Aharoni" pitchFamily="2" charset="-79"/>
              </a:rPr>
              <a:t>4. ДСТУ-Н САС</a:t>
            </a:r>
            <a:r>
              <a:rPr lang="en-US" b="1" dirty="0">
                <a:latin typeface="Bookman Old Style" pitchFamily="18" charset="0"/>
                <a:cs typeface="Aharoni" pitchFamily="2" charset="-79"/>
              </a:rPr>
              <a:t>/RCP </a:t>
            </a:r>
            <a:r>
              <a:rPr lang="uk-UA" sz="3100" b="1" dirty="0">
                <a:latin typeface="Bookman Old Style" pitchFamily="18" charset="0"/>
                <a:cs typeface="Aharoni" pitchFamily="2" charset="-79"/>
              </a:rPr>
              <a:t>1</a:t>
            </a:r>
            <a:r>
              <a:rPr lang="uk-UA" b="1" dirty="0">
                <a:latin typeface="Bookman Old Style" pitchFamily="18" charset="0"/>
                <a:cs typeface="Aharoni" pitchFamily="2" charset="-79"/>
              </a:rPr>
              <a:t>:2012  Продукти харчові. Настанови щодо загальних принципів гігієни.</a:t>
            </a:r>
            <a:endParaRPr lang="ru-RU" b="1" dirty="0">
              <a:latin typeface="Bookman Old Style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57430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G:\Фони  ПРЕЗЕНТАЦІЯ\OI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64510" y="1"/>
            <a:ext cx="10879324" cy="7982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7966" y="540829"/>
            <a:ext cx="8871041" cy="5928254"/>
          </a:xfrm>
        </p:spPr>
        <p:txBody>
          <a:bodyPr>
            <a:normAutofit/>
          </a:bodyPr>
          <a:lstStyle/>
          <a:p>
            <a:pPr algn="just"/>
            <a:endParaRPr lang="uk-UA" sz="2200" b="1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4529" y="122842"/>
            <a:ext cx="8775849" cy="2087907"/>
          </a:xfrm>
          <a:prstGeom prst="rect">
            <a:avLst/>
          </a:prstGeom>
        </p:spPr>
        <p:txBody>
          <a:bodyPr wrap="square" lIns="101754" tIns="50877" rIns="101754" bIns="50877">
            <a:spAutoFit/>
          </a:bodyPr>
          <a:lstStyle/>
          <a:p>
            <a:endParaRPr lang="uk-UA" sz="3100" b="1" dirty="0">
              <a:cs typeface="Aharoni" pitchFamily="2" charset="-79"/>
            </a:endParaRPr>
          </a:p>
          <a:p>
            <a:r>
              <a:rPr lang="uk-UA" sz="3100" b="1" dirty="0">
                <a:cs typeface="Aharoni" pitchFamily="2" charset="-79"/>
              </a:rPr>
              <a:t>       </a:t>
            </a:r>
          </a:p>
          <a:p>
            <a:r>
              <a:rPr lang="uk-UA" sz="3100" b="1" dirty="0">
                <a:cs typeface="Aharoni" pitchFamily="2" charset="-79"/>
              </a:rPr>
              <a:t>         </a:t>
            </a:r>
            <a:r>
              <a:rPr lang="uk-UA" sz="3100" b="1" dirty="0">
                <a:latin typeface="Bookman Old Style" pitchFamily="18" charset="0"/>
                <a:cs typeface="Aharoni" pitchFamily="2" charset="-79"/>
              </a:rPr>
              <a:t>КРОК 6.</a:t>
            </a:r>
          </a:p>
          <a:p>
            <a:r>
              <a:rPr lang="uk-UA" sz="3600" b="1" dirty="0">
                <a:latin typeface="Bookman Old Style" pitchFamily="18" charset="0"/>
                <a:cs typeface="Aharoni" pitchFamily="2" charset="-79"/>
              </a:rPr>
              <a:t>     Аналіз небезпечних </a:t>
            </a:r>
            <a:r>
              <a:rPr lang="uk-UA" sz="3600" b="1" dirty="0" smtClean="0">
                <a:latin typeface="Bookman Old Style" pitchFamily="18" charset="0"/>
                <a:cs typeface="Aharoni" pitchFamily="2" charset="-79"/>
              </a:rPr>
              <a:t>факторів</a:t>
            </a:r>
            <a:r>
              <a:rPr lang="uk-UA" b="1" dirty="0" smtClean="0">
                <a:latin typeface="Bookman Old Style" pitchFamily="18" charset="0"/>
              </a:rPr>
              <a:t> 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22008" y="2850591"/>
            <a:ext cx="6480889" cy="3442123"/>
          </a:xfrm>
          <a:prstGeom prst="rect">
            <a:avLst/>
          </a:prstGeom>
        </p:spPr>
        <p:txBody>
          <a:bodyPr wrap="square" lIns="101754" tIns="50877" rIns="101754" bIns="50877">
            <a:spAutoFit/>
          </a:bodyPr>
          <a:lstStyle/>
          <a:p>
            <a:pPr marL="508772" indent="-508772">
              <a:buFontTx/>
              <a:buChar char="-"/>
            </a:pPr>
            <a:r>
              <a:rPr lang="uk-UA" sz="3100" b="1" dirty="0">
                <a:latin typeface="Bookman Old Style" pitchFamily="18" charset="0"/>
                <a:cs typeface="Aharoni" pitchFamily="2" charset="-79"/>
              </a:rPr>
              <a:t>Мікробіологічний</a:t>
            </a:r>
          </a:p>
          <a:p>
            <a:pPr marL="508772" indent="-508772">
              <a:buFontTx/>
              <a:buChar char="-"/>
            </a:pPr>
            <a:endParaRPr lang="ru-RU" sz="3100" dirty="0">
              <a:latin typeface="Bookman Old Style" pitchFamily="18" charset="0"/>
              <a:cs typeface="Aharoni" pitchFamily="2" charset="-79"/>
            </a:endParaRPr>
          </a:p>
          <a:p>
            <a:pPr marL="508772" indent="-508772">
              <a:buFontTx/>
              <a:buChar char="-"/>
            </a:pPr>
            <a:r>
              <a:rPr lang="uk-UA" sz="3100" b="1" dirty="0">
                <a:latin typeface="Bookman Old Style" pitchFamily="18" charset="0"/>
                <a:cs typeface="Aharoni" pitchFamily="2" charset="-79"/>
              </a:rPr>
              <a:t>Хімічне забруднення</a:t>
            </a:r>
          </a:p>
          <a:p>
            <a:pPr marL="508772" indent="-508772">
              <a:buFontTx/>
              <a:buChar char="-"/>
            </a:pPr>
            <a:endParaRPr lang="ru-RU" sz="3100" dirty="0">
              <a:latin typeface="Bookman Old Style" pitchFamily="18" charset="0"/>
              <a:cs typeface="Aharoni" pitchFamily="2" charset="-79"/>
            </a:endParaRPr>
          </a:p>
          <a:p>
            <a:pPr marL="508772" indent="-508772">
              <a:buFontTx/>
              <a:buChar char="-"/>
            </a:pPr>
            <a:r>
              <a:rPr lang="uk-UA" sz="3100" b="1" dirty="0">
                <a:latin typeface="Bookman Old Style" pitchFamily="18" charset="0"/>
                <a:cs typeface="Aharoni" pitchFamily="2" charset="-79"/>
              </a:rPr>
              <a:t>Фізичне забруднення</a:t>
            </a:r>
          </a:p>
          <a:p>
            <a:pPr marL="508772" indent="-508772">
              <a:buFontTx/>
              <a:buChar char="-"/>
            </a:pPr>
            <a:endParaRPr lang="ru-RU" sz="3100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sz="3100" b="1" dirty="0">
                <a:latin typeface="Bookman Old Style" pitchFamily="18" charset="0"/>
                <a:cs typeface="Aharoni" pitchFamily="2" charset="-79"/>
              </a:rPr>
              <a:t>-    Алергени</a:t>
            </a:r>
            <a:endParaRPr lang="ru-RU" sz="3100" dirty="0">
              <a:latin typeface="Bookman Old Style" pitchFamily="18" charset="0"/>
              <a:cs typeface="Aharoni" pitchFamily="2" charset="-79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925" y="2171402"/>
            <a:ext cx="2592288" cy="2304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9029" y="4475658"/>
            <a:ext cx="2556421" cy="23762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9319675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otebook-PPT-Backgrounds-800x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3682" y="-37672"/>
            <a:ext cx="10585450" cy="7223125"/>
          </a:xfrm>
          <a:prstGeom prst="rect">
            <a:avLst/>
          </a:prstGeom>
        </p:spPr>
      </p:pic>
      <p:pic>
        <p:nvPicPr>
          <p:cNvPr id="7" name="Picture 2" descr="G:\Фони  ПРЕЗЕНТАЦІЯ\O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17556" y="-63780"/>
            <a:ext cx="10879324" cy="7982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53147219"/>
              </p:ext>
            </p:extLst>
          </p:nvPr>
        </p:nvGraphicFramePr>
        <p:xfrm>
          <a:off x="684213" y="1451322"/>
          <a:ext cx="9086157" cy="44739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19540"/>
                <a:gridCol w="6303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3128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3128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3128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3039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0752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2013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cs typeface="Aharoni" pitchFamily="2" charset="-79"/>
                        </a:rPr>
                        <a:t>№ </a:t>
                      </a:r>
                      <a:r>
                        <a:rPr lang="ru-RU" sz="1700" dirty="0" err="1" smtClean="0">
                          <a:solidFill>
                            <a:schemeClr val="tx1"/>
                          </a:solidFill>
                          <a:effectLst/>
                          <a:cs typeface="Aharoni" pitchFamily="2" charset="-79"/>
                        </a:rPr>
                        <a:t>з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cs typeface="Aharoni" pitchFamily="2" charset="-79"/>
                        </a:rPr>
                        <a:t>/</a:t>
                      </a:r>
                      <a:r>
                        <a:rPr lang="ru-RU" sz="1700" dirty="0" err="1" smtClean="0">
                          <a:solidFill>
                            <a:schemeClr val="tx1"/>
                          </a:solidFill>
                          <a:effectLst/>
                          <a:cs typeface="Aharoni" pitchFamily="2" charset="-79"/>
                        </a:rPr>
                        <a:t>п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79391" marR="79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cs typeface="Aharoni" pitchFamily="2" charset="-79"/>
                        </a:rPr>
                        <a:t>Страви 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79391" marR="79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 err="1">
                          <a:solidFill>
                            <a:schemeClr val="tx1"/>
                          </a:solidFill>
                          <a:effectLst/>
                          <a:cs typeface="Aharoni" pitchFamily="2" charset="-79"/>
                        </a:rPr>
                        <a:t>Приймання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79391" marR="79391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 err="1" smtClean="0">
                          <a:solidFill>
                            <a:schemeClr val="tx1"/>
                          </a:solidFill>
                          <a:effectLst/>
                          <a:cs typeface="Aharoni" pitchFamily="2" charset="-79"/>
                        </a:rPr>
                        <a:t>Зберігання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79391" marR="79391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79391" marR="79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 err="1">
                          <a:solidFill>
                            <a:schemeClr val="tx1"/>
                          </a:solidFill>
                          <a:effectLst/>
                          <a:cs typeface="Aharoni" pitchFamily="2" charset="-79"/>
                        </a:rPr>
                        <a:t>Підготовка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79391" marR="79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 err="1">
                          <a:solidFill>
                            <a:schemeClr val="tx1"/>
                          </a:solidFill>
                          <a:effectLst/>
                          <a:cs typeface="Aharoni" pitchFamily="2" charset="-79"/>
                        </a:rPr>
                        <a:t>Приготування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79391" marR="79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 err="1">
                          <a:solidFill>
                            <a:schemeClr val="tx1"/>
                          </a:solidFill>
                          <a:effectLst/>
                          <a:cs typeface="Aharoni" pitchFamily="2" charset="-79"/>
                        </a:rPr>
                        <a:t>Гаряча</a:t>
                      </a: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cs typeface="Aharoni" pitchFamily="2" charset="-79"/>
                        </a:rPr>
                        <a:t> подача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79391" marR="79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cs typeface="Aharoni" pitchFamily="2" charset="-79"/>
                        </a:rPr>
                        <a:t>Холодна подача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79391" marR="79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 err="1">
                          <a:solidFill>
                            <a:schemeClr val="tx1"/>
                          </a:solidFill>
                          <a:effectLst/>
                          <a:cs typeface="Aharoni" pitchFamily="2" charset="-79"/>
                        </a:rPr>
                        <a:t>Примітка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79391" marR="79391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5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  <a:cs typeface="Aharoni" pitchFamily="2" charset="-79"/>
                        </a:rPr>
                        <a:t>1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79391" marR="79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1" dirty="0" err="1">
                          <a:effectLst/>
                          <a:cs typeface="Aharoni" pitchFamily="2" charset="-79"/>
                        </a:rPr>
                        <a:t>Холодні</a:t>
                      </a:r>
                      <a:r>
                        <a:rPr lang="ru-RU" sz="1700" b="1" dirty="0">
                          <a:effectLst/>
                          <a:cs typeface="Aharoni" pitchFamily="2" charset="-79"/>
                        </a:rPr>
                        <a:t> страви</a:t>
                      </a:r>
                      <a:endParaRPr lang="ru-RU" sz="1700" b="1" dirty="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79391" marR="79391" marT="0" marB="0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effectLst/>
                          <a:cs typeface="Aharoni" pitchFamily="2" charset="-79"/>
                        </a:rPr>
                        <a:t> 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79391" marR="7939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16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  <a:cs typeface="Aharoni" pitchFamily="2" charset="-79"/>
                        </a:rPr>
                        <a:t>1.1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79391" marR="79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1" dirty="0" err="1">
                          <a:effectLst/>
                          <a:cs typeface="Aharoni" pitchFamily="2" charset="-79"/>
                        </a:rPr>
                        <a:t>Салати</a:t>
                      </a:r>
                      <a:r>
                        <a:rPr lang="ru-RU" sz="1700" b="1" dirty="0">
                          <a:effectLst/>
                          <a:cs typeface="Aharoni" pitchFamily="2" charset="-79"/>
                        </a:rPr>
                        <a:t>, </a:t>
                      </a:r>
                      <a:r>
                        <a:rPr lang="ru-RU" sz="1700" b="1" dirty="0" err="1">
                          <a:effectLst/>
                          <a:cs typeface="Aharoni" pitchFamily="2" charset="-79"/>
                        </a:rPr>
                        <a:t>вінегрети</a:t>
                      </a:r>
                      <a:endParaRPr lang="ru-RU" sz="1700" b="1" dirty="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79391" marR="79391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1" dirty="0">
                          <a:effectLst/>
                          <a:cs typeface="Aharoni" pitchFamily="2" charset="-79"/>
                        </a:rPr>
                        <a:t>Х</a:t>
                      </a:r>
                      <a:endParaRPr lang="ru-RU" sz="1700" b="1" dirty="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79391" marR="7939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1" dirty="0">
                          <a:effectLst/>
                          <a:cs typeface="Aharoni" pitchFamily="2" charset="-79"/>
                        </a:rPr>
                        <a:t>КТК</a:t>
                      </a:r>
                      <a:endParaRPr lang="ru-RU" sz="1700" b="1" dirty="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79391" marR="79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1" dirty="0">
                          <a:effectLst/>
                          <a:cs typeface="Aharoni" pitchFamily="2" charset="-79"/>
                        </a:rPr>
                        <a:t>КТК</a:t>
                      </a:r>
                      <a:endParaRPr lang="ru-RU" sz="1700" b="1" dirty="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79391" marR="79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1" dirty="0">
                          <a:effectLst/>
                          <a:cs typeface="Aharoni" pitchFamily="2" charset="-79"/>
                        </a:rPr>
                        <a:t>Х</a:t>
                      </a:r>
                      <a:endParaRPr lang="ru-RU" sz="1700" b="1" dirty="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79391" marR="79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1" dirty="0">
                          <a:effectLst/>
                          <a:cs typeface="Aharoni" pitchFamily="2" charset="-79"/>
                        </a:rPr>
                        <a:t>-</a:t>
                      </a:r>
                      <a:endParaRPr lang="ru-RU" sz="1700" b="1" dirty="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79391" marR="79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1">
                          <a:effectLst/>
                          <a:cs typeface="Aharoni" pitchFamily="2" charset="-79"/>
                        </a:rPr>
                        <a:t>Х</a:t>
                      </a:r>
                      <a:endParaRPr lang="ru-RU" sz="1700" b="1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79391" marR="79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1">
                          <a:effectLst/>
                          <a:cs typeface="Aharoni" pitchFamily="2" charset="-79"/>
                        </a:rPr>
                        <a:t> </a:t>
                      </a:r>
                      <a:endParaRPr lang="ru-RU" sz="1700" b="1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79391" marR="79391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16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  <a:cs typeface="Aharoni" pitchFamily="2" charset="-79"/>
                        </a:rPr>
                        <a:t>1.2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79391" marR="79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1" dirty="0">
                          <a:effectLst/>
                          <a:cs typeface="Aharoni" pitchFamily="2" charset="-79"/>
                        </a:rPr>
                        <a:t>Страви з </a:t>
                      </a:r>
                      <a:r>
                        <a:rPr lang="ru-RU" sz="1700" b="1" dirty="0" err="1">
                          <a:effectLst/>
                          <a:cs typeface="Aharoni" pitchFamily="2" charset="-79"/>
                        </a:rPr>
                        <a:t>овочів</a:t>
                      </a:r>
                      <a:endParaRPr lang="ru-RU" sz="1700" b="1" dirty="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79391" marR="79391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1">
                          <a:effectLst/>
                          <a:cs typeface="Aharoni" pitchFamily="2" charset="-79"/>
                        </a:rPr>
                        <a:t>Х</a:t>
                      </a:r>
                      <a:endParaRPr lang="ru-RU" sz="1700" b="1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79391" marR="7939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1">
                          <a:effectLst/>
                          <a:cs typeface="Aharoni" pitchFamily="2" charset="-79"/>
                        </a:rPr>
                        <a:t>КТК</a:t>
                      </a:r>
                      <a:endParaRPr lang="ru-RU" sz="1700" b="1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79391" marR="79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1">
                          <a:effectLst/>
                          <a:cs typeface="Aharoni" pitchFamily="2" charset="-79"/>
                        </a:rPr>
                        <a:t>КТК</a:t>
                      </a:r>
                      <a:endParaRPr lang="ru-RU" sz="1700" b="1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79391" marR="79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1">
                          <a:effectLst/>
                          <a:cs typeface="Aharoni" pitchFamily="2" charset="-79"/>
                        </a:rPr>
                        <a:t>Х</a:t>
                      </a:r>
                      <a:endParaRPr lang="ru-RU" sz="1700" b="1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79391" marR="79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1" dirty="0">
                          <a:effectLst/>
                          <a:cs typeface="Aharoni" pitchFamily="2" charset="-79"/>
                        </a:rPr>
                        <a:t>-</a:t>
                      </a:r>
                      <a:endParaRPr lang="ru-RU" sz="1700" b="1" dirty="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79391" marR="79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1" dirty="0">
                          <a:effectLst/>
                          <a:cs typeface="Aharoni" pitchFamily="2" charset="-79"/>
                        </a:rPr>
                        <a:t>Х</a:t>
                      </a:r>
                      <a:endParaRPr lang="ru-RU" sz="1700" b="1" dirty="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79391" marR="79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1">
                          <a:effectLst/>
                          <a:cs typeface="Aharoni" pitchFamily="2" charset="-79"/>
                        </a:rPr>
                        <a:t> </a:t>
                      </a:r>
                      <a:endParaRPr lang="ru-RU" sz="1700" b="1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79391" marR="79391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59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effectLst/>
                          <a:cs typeface="Aharoni" pitchFamily="2" charset="-79"/>
                        </a:rPr>
                        <a:t>2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79391" marR="79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1" dirty="0" err="1">
                          <a:effectLst/>
                          <a:cs typeface="Aharoni" pitchFamily="2" charset="-79"/>
                        </a:rPr>
                        <a:t>Перші</a:t>
                      </a:r>
                      <a:r>
                        <a:rPr lang="ru-RU" sz="1700" b="1" dirty="0">
                          <a:effectLst/>
                          <a:cs typeface="Aharoni" pitchFamily="2" charset="-79"/>
                        </a:rPr>
                        <a:t> страви</a:t>
                      </a:r>
                      <a:endParaRPr lang="ru-RU" sz="1700" b="1" dirty="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79391" marR="79391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1">
                          <a:effectLst/>
                          <a:cs typeface="Aharoni" pitchFamily="2" charset="-79"/>
                        </a:rPr>
                        <a:t>Х</a:t>
                      </a:r>
                      <a:endParaRPr lang="ru-RU" sz="1700" b="1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79391" marR="7939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1">
                          <a:effectLst/>
                          <a:cs typeface="Aharoni" pitchFamily="2" charset="-79"/>
                        </a:rPr>
                        <a:t>КТК</a:t>
                      </a:r>
                      <a:endParaRPr lang="ru-RU" sz="1700" b="1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79391" marR="79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1">
                          <a:effectLst/>
                          <a:cs typeface="Aharoni" pitchFamily="2" charset="-79"/>
                        </a:rPr>
                        <a:t>КТК</a:t>
                      </a:r>
                      <a:endParaRPr lang="ru-RU" sz="1700" b="1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79391" marR="79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1">
                          <a:effectLst/>
                          <a:cs typeface="Aharoni" pitchFamily="2" charset="-79"/>
                        </a:rPr>
                        <a:t>Х</a:t>
                      </a:r>
                      <a:endParaRPr lang="ru-RU" sz="1700" b="1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79391" marR="79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1" dirty="0">
                          <a:effectLst/>
                          <a:cs typeface="Aharoni" pitchFamily="2" charset="-79"/>
                        </a:rPr>
                        <a:t>Х</a:t>
                      </a:r>
                      <a:endParaRPr lang="ru-RU" sz="1700" b="1" dirty="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79391" marR="79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1" dirty="0">
                          <a:effectLst/>
                          <a:cs typeface="Aharoni" pitchFamily="2" charset="-79"/>
                        </a:rPr>
                        <a:t>-</a:t>
                      </a:r>
                      <a:endParaRPr lang="ru-RU" sz="1700" b="1" dirty="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79391" marR="79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1" dirty="0">
                          <a:effectLst/>
                          <a:cs typeface="Aharoni" pitchFamily="2" charset="-79"/>
                        </a:rPr>
                        <a:t> </a:t>
                      </a:r>
                      <a:endParaRPr lang="ru-RU" sz="1700" b="1" dirty="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79391" marR="79391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04293" y="299194"/>
            <a:ext cx="7752410" cy="1056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754" tIns="50877" rIns="101754" bIns="50877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3100" b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Ідентифікаційна таблиця критичних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3100" b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точок контролю (НАССР)</a:t>
            </a:r>
            <a:endParaRPr lang="uk-UA" sz="31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28018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otebook-PPT-Backgrounds-800x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585450" cy="7223125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7884" y="611166"/>
            <a:ext cx="8501122" cy="5857916"/>
          </a:xfrm>
        </p:spPr>
        <p:txBody>
          <a:bodyPr>
            <a:normAutofit/>
          </a:bodyPr>
          <a:lstStyle/>
          <a:p>
            <a:pPr algn="just"/>
            <a:endParaRPr lang="uk-UA" sz="2000" dirty="0"/>
          </a:p>
          <a:p>
            <a:pPr algn="just"/>
            <a:endParaRPr lang="ru-RU" sz="2000" dirty="0"/>
          </a:p>
          <a:p>
            <a:pPr algn="just"/>
            <a:r>
              <a:rPr lang="uk-UA" sz="2000" dirty="0"/>
              <a:t> </a:t>
            </a:r>
            <a:endParaRPr lang="ru-RU" sz="2000" dirty="0"/>
          </a:p>
        </p:txBody>
      </p:sp>
      <p:pic>
        <p:nvPicPr>
          <p:cNvPr id="5122" name="Picture 2" descr="E:\фоны картинк 2015\b732eced4ab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8742" y="657287"/>
            <a:ext cx="1571636" cy="1081657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81100941"/>
              </p:ext>
            </p:extLst>
          </p:nvPr>
        </p:nvGraphicFramePr>
        <p:xfrm>
          <a:off x="207810" y="49071"/>
          <a:ext cx="10377641" cy="71740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58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6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494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515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05038">
                <a:tc gridSpan="4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uk-UA" sz="2100" dirty="0">
                          <a:effectLst/>
                          <a:cs typeface="Aharoni" pitchFamily="2" charset="-79"/>
                        </a:rPr>
                        <a:t>Приймання</a:t>
                      </a:r>
                      <a:endParaRPr lang="ru-RU" sz="2100" dirty="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9422" marR="6942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3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100">
                          <a:effectLst/>
                          <a:cs typeface="Aharoni" pitchFamily="2" charset="-79"/>
                        </a:rPr>
                        <a:t> </a:t>
                      </a:r>
                      <a:endParaRPr lang="ru-RU" sz="210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9422" marR="69422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900" dirty="0">
                          <a:effectLst/>
                          <a:cs typeface="Aharoni" pitchFamily="2" charset="-79"/>
                        </a:rPr>
                        <a:t>1</a:t>
                      </a:r>
                      <a:endParaRPr lang="ru-RU" sz="1900" dirty="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9422" marR="69422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59969" marR="599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900" dirty="0">
                          <a:effectLst/>
                          <a:cs typeface="Aharoni" pitchFamily="2" charset="-79"/>
                        </a:rPr>
                        <a:t>Постачання продуктів харчування підвищеного ризику</a:t>
                      </a:r>
                      <a:endParaRPr lang="ru-RU" sz="1900" dirty="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9422" marR="69422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335">
                <a:tc gridSpan="4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uk-UA" sz="1900" dirty="0">
                          <a:effectLst/>
                          <a:cs typeface="Aharoni" pitchFamily="2" charset="-79"/>
                        </a:rPr>
                        <a:t>2.Зберігання</a:t>
                      </a:r>
                      <a:endParaRPr lang="ru-RU" sz="1900" dirty="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9422" marR="6942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0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100">
                          <a:effectLst/>
                          <a:cs typeface="Aharoni" pitchFamily="2" charset="-79"/>
                        </a:rPr>
                        <a:t> </a:t>
                      </a:r>
                      <a:endParaRPr lang="ru-RU" sz="210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9422" marR="69422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900" dirty="0">
                          <a:effectLst/>
                          <a:cs typeface="Aharoni" pitchFamily="2" charset="-79"/>
                        </a:rPr>
                        <a:t>2</a:t>
                      </a:r>
                      <a:endParaRPr lang="ru-RU" sz="1900" dirty="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9422" marR="69422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59969" marR="599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900" dirty="0">
                          <a:effectLst/>
                          <a:cs typeface="Aharoni" pitchFamily="2" charset="-79"/>
                        </a:rPr>
                        <a:t>Зберігання в охолодженому стані продуктів харчування підвищеного ризику</a:t>
                      </a:r>
                      <a:endParaRPr lang="ru-RU" sz="1900" dirty="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9422" marR="69422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0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100">
                          <a:effectLst/>
                          <a:cs typeface="Aharoni" pitchFamily="2" charset="-79"/>
                        </a:rPr>
                        <a:t> </a:t>
                      </a:r>
                      <a:endParaRPr lang="ru-RU" sz="210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9422" marR="69422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900">
                          <a:effectLst/>
                          <a:cs typeface="Aharoni" pitchFamily="2" charset="-79"/>
                        </a:rPr>
                        <a:t>3</a:t>
                      </a:r>
                      <a:endParaRPr lang="ru-RU" sz="190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9422" marR="69422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59969" marR="599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900" dirty="0">
                          <a:effectLst/>
                          <a:cs typeface="Aharoni" pitchFamily="2" charset="-79"/>
                        </a:rPr>
                        <a:t>Зберігання в замороженому стані продуктів харчування підвищеного ризику</a:t>
                      </a:r>
                      <a:endParaRPr lang="ru-RU" sz="1900" dirty="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9422" marR="69422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335">
                <a:tc gridSpan="4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uk-UA" sz="1900" dirty="0">
                          <a:effectLst/>
                          <a:cs typeface="Aharoni" pitchFamily="2" charset="-79"/>
                        </a:rPr>
                        <a:t>3.Підготовка</a:t>
                      </a:r>
                      <a:endParaRPr lang="ru-RU" sz="1900" dirty="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9422" marR="6942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3265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100" dirty="0">
                          <a:effectLst/>
                          <a:cs typeface="Aharoni" pitchFamily="2" charset="-79"/>
                        </a:rPr>
                        <a:t> </a:t>
                      </a:r>
                      <a:endParaRPr lang="ru-RU" sz="2100" dirty="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9422" marR="69422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900" dirty="0">
                          <a:effectLst/>
                          <a:cs typeface="Aharoni" pitchFamily="2" charset="-79"/>
                        </a:rPr>
                        <a:t>4</a:t>
                      </a:r>
                      <a:endParaRPr lang="ru-RU" sz="1900" dirty="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9422" marR="69422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59969" marR="599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900" dirty="0">
                          <a:effectLst/>
                          <a:cs typeface="Aharoni" pitchFamily="2" charset="-79"/>
                        </a:rPr>
                        <a:t>Приготування бутербродів / готові до вживання продукти</a:t>
                      </a:r>
                      <a:endParaRPr lang="ru-RU" sz="1900" dirty="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9422" marR="69422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306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900">
                          <a:effectLst/>
                          <a:cs typeface="Aharoni" pitchFamily="2" charset="-79"/>
                        </a:rPr>
                        <a:t>5</a:t>
                      </a:r>
                      <a:endParaRPr lang="ru-RU" sz="190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9422" marR="69422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59969" marR="599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900" dirty="0">
                          <a:effectLst/>
                          <a:cs typeface="Aharoni" pitchFamily="2" charset="-79"/>
                        </a:rPr>
                        <a:t>Підготовка фруктів / салатів / овочів для подачі в сирому вигляді та для подальшого приготування</a:t>
                      </a:r>
                      <a:endParaRPr lang="ru-RU" sz="1900" dirty="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9422" marR="69422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992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900">
                          <a:effectLst/>
                          <a:cs typeface="Aharoni" pitchFamily="2" charset="-79"/>
                        </a:rPr>
                        <a:t>6</a:t>
                      </a:r>
                      <a:endParaRPr lang="ru-RU" sz="190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9422" marR="69422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59969" marR="599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900" dirty="0">
                          <a:effectLst/>
                          <a:cs typeface="Aharoni" pitchFamily="2" charset="-79"/>
                        </a:rPr>
                        <a:t> Розморожування продуктів харчування підвищеного ризику</a:t>
                      </a:r>
                      <a:endParaRPr lang="ru-RU" sz="1900" dirty="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9422" marR="69422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5335">
                <a:tc gridSpan="4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uk-UA" sz="1900" dirty="0">
                          <a:effectLst/>
                          <a:cs typeface="Aharoni" pitchFamily="2" charset="-79"/>
                        </a:rPr>
                        <a:t>4.Приготування </a:t>
                      </a:r>
                      <a:endParaRPr lang="ru-RU" sz="1900" dirty="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9422" marR="6942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5335">
                <a:tc rowSpan="4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100">
                          <a:effectLst/>
                          <a:cs typeface="Aharoni" pitchFamily="2" charset="-79"/>
                        </a:rPr>
                        <a:t> </a:t>
                      </a:r>
                      <a:endParaRPr lang="ru-RU" sz="210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9422" marR="69422" marT="0" marB="0"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900">
                          <a:effectLst/>
                          <a:cs typeface="Aharoni" pitchFamily="2" charset="-79"/>
                        </a:rPr>
                        <a:t>7</a:t>
                      </a:r>
                      <a:endParaRPr lang="ru-RU" sz="190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9422" marR="69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900" dirty="0">
                          <a:effectLst/>
                          <a:cs typeface="Aharoni" pitchFamily="2" charset="-79"/>
                        </a:rPr>
                        <a:t>Приготування продуктів з сирими яйцями</a:t>
                      </a:r>
                      <a:endParaRPr lang="ru-RU" sz="1900" dirty="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9422" marR="69422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533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900">
                          <a:effectLst/>
                          <a:cs typeface="Aharoni" pitchFamily="2" charset="-79"/>
                        </a:rPr>
                        <a:t>8</a:t>
                      </a:r>
                      <a:endParaRPr lang="ru-RU" sz="190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9422" marR="69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900" dirty="0">
                          <a:effectLst/>
                          <a:cs typeface="Aharoni" pitchFamily="2" charset="-79"/>
                        </a:rPr>
                        <a:t>Приготування м'яса / птиці</a:t>
                      </a:r>
                      <a:endParaRPr lang="ru-RU" sz="1900" dirty="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9422" marR="69422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6533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900">
                          <a:effectLst/>
                          <a:cs typeface="Aharoni" pitchFamily="2" charset="-79"/>
                        </a:rPr>
                        <a:t>9</a:t>
                      </a:r>
                      <a:endParaRPr lang="ru-RU" sz="190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9422" marR="69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900" dirty="0">
                          <a:effectLst/>
                          <a:cs typeface="Aharoni" pitchFamily="2" charset="-79"/>
                        </a:rPr>
                        <a:t>Приготування риби</a:t>
                      </a:r>
                      <a:endParaRPr lang="ru-RU" sz="1900" dirty="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9422" marR="69422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699231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900">
                          <a:effectLst/>
                          <a:cs typeface="Aharoni" pitchFamily="2" charset="-79"/>
                        </a:rPr>
                        <a:t>10</a:t>
                      </a:r>
                      <a:endParaRPr lang="ru-RU" sz="190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9422" marR="69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900" dirty="0">
                          <a:effectLst/>
                          <a:cs typeface="Aharoni" pitchFamily="2" charset="-79"/>
                        </a:rPr>
                        <a:t>Приготування страв з сиру кисломолочного</a:t>
                      </a:r>
                      <a:endParaRPr lang="ru-RU" sz="1900" dirty="0">
                        <a:effectLst/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9422" marR="69422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543364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otebook-PPT-Backgrounds-800x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18051" y="0"/>
            <a:ext cx="10824223" cy="7386055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7884" y="611166"/>
            <a:ext cx="8501122" cy="5857916"/>
          </a:xfrm>
        </p:spPr>
        <p:txBody>
          <a:bodyPr>
            <a:normAutofit/>
          </a:bodyPr>
          <a:lstStyle/>
          <a:p>
            <a:pPr algn="just"/>
            <a:endParaRPr lang="uk-UA" sz="2000" dirty="0"/>
          </a:p>
          <a:p>
            <a:pPr algn="just"/>
            <a:endParaRPr lang="ru-RU" sz="2000" dirty="0"/>
          </a:p>
          <a:p>
            <a:pPr algn="just"/>
            <a:r>
              <a:rPr lang="uk-UA" sz="2000" dirty="0"/>
              <a:t> </a:t>
            </a:r>
            <a:endParaRPr lang="ru-RU" sz="2000" dirty="0"/>
          </a:p>
        </p:txBody>
      </p:sp>
      <p:pic>
        <p:nvPicPr>
          <p:cNvPr id="5122" name="Picture 2" descr="E:\фоны картинк 2015\b732eced4ab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8742" y="657287"/>
            <a:ext cx="1571636" cy="1081657"/>
          </a:xfrm>
          <a:prstGeom prst="rect">
            <a:avLst/>
          </a:prstGeom>
          <a:noFill/>
        </p:spPr>
      </p:pic>
      <p:pic>
        <p:nvPicPr>
          <p:cNvPr id="12" name="Picture 2" descr="G:\Фони  ПРЕЗЕНТАЦІЯ\OIP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93874" y="-298411"/>
            <a:ext cx="10879324" cy="7982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74684" y="122841"/>
            <a:ext cx="9502956" cy="410524"/>
          </a:xfrm>
          <a:prstGeom prst="rect">
            <a:avLst/>
          </a:prstGeom>
        </p:spPr>
        <p:txBody>
          <a:bodyPr wrap="square" lIns="101754" tIns="50877" rIns="101754" bIns="50877">
            <a:spAutoFit/>
          </a:bodyPr>
          <a:lstStyle/>
          <a:p>
            <a:r>
              <a:rPr lang="ru-RU" b="1" dirty="0"/>
              <a:t>КРОК 8. </a:t>
            </a:r>
            <a:r>
              <a:rPr lang="ru-RU" b="1" dirty="0" err="1"/>
              <a:t>Визначити</a:t>
            </a:r>
            <a:r>
              <a:rPr lang="ru-RU" b="1" dirty="0"/>
              <a:t> </a:t>
            </a:r>
            <a:r>
              <a:rPr lang="ru-RU" b="1" dirty="0" err="1"/>
              <a:t>контрольні</a:t>
            </a:r>
            <a:r>
              <a:rPr lang="ru-RU" b="1" dirty="0"/>
              <a:t> заходи і </a:t>
            </a:r>
            <a:r>
              <a:rPr lang="ru-RU" b="1" dirty="0" err="1"/>
              <a:t>критичні</a:t>
            </a:r>
            <a:r>
              <a:rPr lang="ru-RU" b="1" dirty="0"/>
              <a:t> </a:t>
            </a:r>
            <a:r>
              <a:rPr lang="ru-RU" b="1" dirty="0" err="1"/>
              <a:t>межі</a:t>
            </a:r>
            <a:r>
              <a:rPr lang="ru-RU" b="1" dirty="0"/>
              <a:t> на кожному </a:t>
            </a:r>
            <a:r>
              <a:rPr lang="ru-RU" b="1" dirty="0" err="1"/>
              <a:t>етапі</a:t>
            </a:r>
            <a:r>
              <a:rPr lang="ru-RU" b="1" dirty="0"/>
              <a:t>.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57648875"/>
              </p:ext>
            </p:extLst>
          </p:nvPr>
        </p:nvGraphicFramePr>
        <p:xfrm>
          <a:off x="-42266" y="792989"/>
          <a:ext cx="10419910" cy="66042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72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174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585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837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0474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3813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80873">
                <a:tc gridSpan="2">
                  <a:txBody>
                    <a:bodyPr/>
                    <a:lstStyle/>
                    <a:p>
                      <a:pPr indent="5403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b="1" dirty="0">
                          <a:solidFill>
                            <a:schemeClr val="tx1"/>
                          </a:solidFill>
                          <a:effectLst/>
                        </a:rPr>
                        <a:t>Етап: Поставка продуктів харчування підвищеного ризику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05" marR="4460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5403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b="1" dirty="0">
                          <a:solidFill>
                            <a:schemeClr val="tx1"/>
                          </a:solidFill>
                          <a:effectLst/>
                        </a:rPr>
                        <a:t>Перевірено: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05" marR="4460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5403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b="1" dirty="0">
                          <a:solidFill>
                            <a:schemeClr val="tx1"/>
                          </a:solidFill>
                          <a:effectLst/>
                        </a:rPr>
                        <a:t>Дата: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05" marR="4460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60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b="1" dirty="0">
                          <a:solidFill>
                            <a:schemeClr val="tx1"/>
                          </a:solidFill>
                          <a:effectLst/>
                        </a:rPr>
                        <a:t>Ризики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05" marR="446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b="1">
                          <a:effectLst/>
                        </a:rPr>
                        <a:t>Контрольні міри і критичні межі</a:t>
                      </a:r>
                      <a:endParaRPr lang="ru-RU" sz="15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05" marR="446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b="1" dirty="0">
                          <a:effectLst/>
                        </a:rPr>
                        <a:t>Регулюючі перевірки та записи</a:t>
                      </a:r>
                      <a:endParaRPr lang="ru-RU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05" marR="446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b="1" dirty="0">
                          <a:effectLst/>
                        </a:rPr>
                        <a:t>Перевірено</a:t>
                      </a:r>
                      <a:endParaRPr lang="ru-RU" sz="15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b="1" dirty="0" err="1">
                          <a:effectLst/>
                        </a:rPr>
                        <a:t>Задов</a:t>
                      </a:r>
                      <a:r>
                        <a:rPr lang="uk-UA" sz="1500" b="1" dirty="0">
                          <a:effectLst/>
                        </a:rPr>
                        <a:t>/</a:t>
                      </a:r>
                      <a:r>
                        <a:rPr lang="uk-UA" sz="1500" b="1" dirty="0" err="1">
                          <a:effectLst/>
                        </a:rPr>
                        <a:t>незадов</a:t>
                      </a:r>
                      <a:r>
                        <a:rPr lang="uk-UA" sz="1500" b="1" dirty="0">
                          <a:effectLst/>
                        </a:rPr>
                        <a:t> + коментарі</a:t>
                      </a:r>
                      <a:endParaRPr lang="ru-RU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05" marR="446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b="1" dirty="0">
                          <a:effectLst/>
                        </a:rPr>
                        <a:t>Корекція, коригувальна дія, потрібна, якщо незадовільно</a:t>
                      </a:r>
                      <a:endParaRPr lang="ru-RU" sz="15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b="1" dirty="0">
                          <a:effectLst/>
                        </a:rPr>
                        <a:t>(обвести кружечком)</a:t>
                      </a:r>
                      <a:endParaRPr lang="ru-RU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05" marR="446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b="1" dirty="0">
                          <a:effectLst/>
                        </a:rPr>
                        <a:t>Дата завершення коригувальних дій</a:t>
                      </a:r>
                      <a:endParaRPr lang="ru-RU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05" marR="4460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68293">
                <a:tc>
                  <a:txBody>
                    <a:bodyPr/>
                    <a:lstStyle/>
                    <a:p>
                      <a:pPr indent="139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b="1" dirty="0">
                          <a:solidFill>
                            <a:schemeClr val="tx1"/>
                          </a:solidFill>
                          <a:effectLst/>
                        </a:rPr>
                        <a:t>Мікробіологічний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5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5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b="1" dirty="0">
                          <a:solidFill>
                            <a:schemeClr val="tx1"/>
                          </a:solidFill>
                          <a:effectLst/>
                        </a:rPr>
                        <a:t>Фізичний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5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5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5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b="1" dirty="0">
                          <a:solidFill>
                            <a:schemeClr val="tx1"/>
                          </a:solidFill>
                          <a:effectLst/>
                        </a:rPr>
                        <a:t>Хімічний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05" marR="446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b="1" dirty="0">
                          <a:effectLst/>
                        </a:rPr>
                        <a:t>1.Призначений/затверджений постачальник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b="1" dirty="0">
                          <a:effectLst/>
                        </a:rPr>
                        <a:t> 2. Температура при постачанні 8 ° C або менше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b="1" dirty="0">
                          <a:effectLst/>
                        </a:rPr>
                        <a:t> 3. Продукти позначені до/з терміном придатності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b="1" dirty="0">
                          <a:effectLst/>
                        </a:rPr>
                        <a:t> 4. Упаковка в хорошому стані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b="1" dirty="0">
                          <a:effectLst/>
                        </a:rPr>
                        <a:t> 5. Ретельна особиста гігієна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b="1" dirty="0">
                          <a:effectLst/>
                        </a:rPr>
                        <a:t> 6. Поставка негайно переміщена в сховище</a:t>
                      </a:r>
                      <a:endParaRPr lang="ru-RU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05" marR="44605" marT="0" marB="0"/>
                </a:tc>
                <a:tc>
                  <a:txBody>
                    <a:bodyPr/>
                    <a:lstStyle/>
                    <a:p>
                      <a:pPr indent="-88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b="1" dirty="0">
                          <a:effectLst/>
                        </a:rPr>
                        <a:t>1. Візуальні перевірки умов транспортних засобів та відомість перевірки персоналу / транспортних засобів доставки</a:t>
                      </a:r>
                    </a:p>
                    <a:p>
                      <a:pPr indent="-88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effectLst/>
                      </a:endParaRPr>
                    </a:p>
                    <a:p>
                      <a:pPr indent="-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b="1" dirty="0">
                          <a:effectLst/>
                        </a:rPr>
                        <a:t> 2. Перевірка температури між упаковкою продукту після прибуття / відомості контролю температури.</a:t>
                      </a:r>
                    </a:p>
                    <a:p>
                      <a:pPr indent="-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effectLst/>
                      </a:endParaRPr>
                    </a:p>
                    <a:p>
                      <a:pPr indent="-88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b="1" dirty="0">
                          <a:effectLst/>
                        </a:rPr>
                        <a:t> 3. Перевірка кодів дат / відомість засобів доставки</a:t>
                      </a:r>
                    </a:p>
                    <a:p>
                      <a:pPr indent="-88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effectLst/>
                      </a:endParaRPr>
                    </a:p>
                    <a:p>
                      <a:pPr indent="-88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b="1" dirty="0">
                          <a:effectLst/>
                        </a:rPr>
                        <a:t> 4. Візуальні перевірки якості та умов продукту, упаковки та ін. / відомість перевірки засобів доставки</a:t>
                      </a:r>
                      <a:endParaRPr lang="ru-RU" sz="1500" b="1" dirty="0">
                        <a:effectLst/>
                      </a:endParaRPr>
                    </a:p>
                    <a:p>
                      <a:pPr indent="-88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b="1" dirty="0">
                          <a:effectLst/>
                        </a:rPr>
                        <a:t> </a:t>
                      </a:r>
                      <a:endParaRPr lang="ru-RU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05" marR="44605" marT="0" marB="0"/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b="1">
                          <a:effectLst/>
                        </a:rPr>
                        <a:t> </a:t>
                      </a:r>
                      <a:endParaRPr lang="ru-RU" sz="15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05" marR="446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b="1" dirty="0">
                          <a:effectLst/>
                        </a:rPr>
                        <a:t>1-5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b="1" dirty="0">
                          <a:effectLst/>
                        </a:rPr>
                        <a:t> Відмова прийняти продукт і зв'язатися з постачальником</a:t>
                      </a:r>
                      <a:endParaRPr lang="ru-RU" sz="15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b="1" dirty="0">
                          <a:effectLst/>
                        </a:rPr>
                        <a:t> </a:t>
                      </a:r>
                      <a:endParaRPr lang="ru-RU" sz="15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b="1" dirty="0">
                          <a:effectLst/>
                        </a:rPr>
                        <a:t> </a:t>
                      </a:r>
                      <a:endParaRPr lang="ru-RU" sz="15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b="1" dirty="0">
                          <a:effectLst/>
                        </a:rPr>
                        <a:t> </a:t>
                      </a:r>
                      <a:endParaRPr lang="ru-RU" sz="15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b="1" dirty="0">
                          <a:effectLst/>
                        </a:rPr>
                        <a:t> </a:t>
                      </a:r>
                      <a:endParaRPr lang="ru-RU" sz="15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b="1" dirty="0">
                          <a:effectLst/>
                        </a:rPr>
                        <a:t>6. Негайно перемістити в інше місце і провести повторний інструктаж персоналу</a:t>
                      </a:r>
                      <a:endParaRPr lang="ru-RU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05" marR="44605" marT="0" marB="0"/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600" b="1" dirty="0">
                          <a:effectLst/>
                        </a:rPr>
                        <a:t> </a:t>
                      </a:r>
                      <a:endParaRPr lang="ru-RU" sz="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05" marR="4460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1027" name="Рисунок 2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318" y="3154715"/>
            <a:ext cx="1157784" cy="792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Рисунок 2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248" y="4169730"/>
            <a:ext cx="1179837" cy="882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Рисунок 2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2274" y="5431765"/>
            <a:ext cx="1168810" cy="963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 flipH="1">
            <a:off x="541247" y="456424"/>
            <a:ext cx="9836393" cy="348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754" tIns="50877" rIns="101754" bIns="50877" numCol="1" anchor="ctr" anchorCtr="0" compatLnSpc="1">
            <a:prstTxWarp prst="textNoShape">
              <a:avLst/>
            </a:prstTxWarp>
            <a:spAutoFit/>
          </a:bodyPr>
          <a:lstStyle/>
          <a:p>
            <a:pPr indent="600634" fontAlgn="base">
              <a:spcBef>
                <a:spcPct val="0"/>
              </a:spcBef>
              <a:spcAft>
                <a:spcPct val="0"/>
              </a:spcAft>
            </a:pPr>
            <a:r>
              <a:rPr lang="uk-UA" sz="16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К</a:t>
            </a:r>
            <a:r>
              <a:rPr lang="uk-UA" sz="1600" b="1" dirty="0" bmk="">
                <a:latin typeface="Calibri" pitchFamily="34" charset="0"/>
                <a:ea typeface="Calibri" pitchFamily="34" charset="0"/>
                <a:cs typeface="Times New Roman" pitchFamily="18" charset="0"/>
              </a:rPr>
              <a:t>арта небезпечних чинників   </a:t>
            </a:r>
            <a:r>
              <a:rPr lang="uk-UA" sz="1600" b="1" dirty="0" bmk="_Hlk500798841">
                <a:latin typeface="Calibri" pitchFamily="34" charset="0"/>
                <a:ea typeface="Calibri" pitchFamily="34" charset="0"/>
                <a:cs typeface="Times New Roman" pitchFamily="18" charset="0"/>
              </a:rPr>
              <a:t>№ __</a:t>
            </a:r>
            <a:r>
              <a:rPr lang="uk-UA" sz="1600" b="1" u="sng" dirty="0" bmk="_Hlk500798841"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uk-UA" sz="1600" b="1" dirty="0" bmk="_Hlk500798841">
                <a:latin typeface="Calibri" pitchFamily="34" charset="0"/>
                <a:ea typeface="Calibri" pitchFamily="34" charset="0"/>
                <a:cs typeface="Times New Roman" pitchFamily="18" charset="0"/>
              </a:rPr>
              <a:t>__</a:t>
            </a:r>
            <a:endParaRPr lang="uk-UA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171959" y="1485150"/>
            <a:ext cx="812072" cy="410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754" tIns="50877" rIns="101754" bIns="50877" numCol="1" anchor="ctr" anchorCtr="0" compatLnSpc="1">
            <a:prstTxWarp prst="textNoShape">
              <a:avLst/>
            </a:prstTxWarp>
            <a:spAutoFit/>
          </a:bodyPr>
          <a:lstStyle/>
          <a:p>
            <a:pPr indent="600634" fontAlgn="base">
              <a:spcBef>
                <a:spcPct val="0"/>
              </a:spcBef>
              <a:spcAft>
                <a:spcPct val="0"/>
              </a:spcAft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30869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otebook-PPT-Backgrounds-800x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585450" cy="7223125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1325" y="657286"/>
            <a:ext cx="8787681" cy="5811795"/>
          </a:xfrm>
        </p:spPr>
        <p:txBody>
          <a:bodyPr>
            <a:normAutofit/>
          </a:bodyPr>
          <a:lstStyle/>
          <a:p>
            <a:pPr algn="just"/>
            <a:endParaRPr lang="uk-UA" sz="2000" dirty="0"/>
          </a:p>
          <a:p>
            <a:pPr algn="just"/>
            <a:endParaRPr lang="ru-RU" sz="2000" dirty="0"/>
          </a:p>
          <a:p>
            <a:pPr algn="just"/>
            <a:r>
              <a:rPr lang="uk-UA" sz="2000" dirty="0"/>
              <a:t> </a:t>
            </a:r>
            <a:endParaRPr lang="ru-RU" sz="2000" dirty="0"/>
          </a:p>
        </p:txBody>
      </p:sp>
      <p:pic>
        <p:nvPicPr>
          <p:cNvPr id="6" name="Picture 2" descr="G:\Фони  ПРЕЗЕНТАЦІЯ\O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93874" y="0"/>
            <a:ext cx="10879324" cy="7982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16261" y="759422"/>
            <a:ext cx="9086159" cy="5704281"/>
          </a:xfrm>
          <a:prstGeom prst="rect">
            <a:avLst/>
          </a:prstGeom>
        </p:spPr>
        <p:txBody>
          <a:bodyPr wrap="square" lIns="101754" tIns="50877" rIns="101754" bIns="50877">
            <a:spAutoFit/>
          </a:bodyPr>
          <a:lstStyle/>
          <a:p>
            <a:r>
              <a:rPr lang="uk-UA" sz="3100" b="1" dirty="0">
                <a:cs typeface="Aharoni" pitchFamily="2" charset="-79"/>
              </a:rPr>
              <a:t>  </a:t>
            </a:r>
          </a:p>
          <a:p>
            <a:r>
              <a:rPr lang="uk-UA" sz="3100" b="1" dirty="0">
                <a:cs typeface="Aharoni" pitchFamily="2" charset="-79"/>
              </a:rPr>
              <a:t>Карта небезпечних чинників № </a:t>
            </a:r>
            <a:r>
              <a:rPr lang="uk-UA" sz="3100" b="1" u="sng" dirty="0">
                <a:cs typeface="Aharoni" pitchFamily="2" charset="-79"/>
              </a:rPr>
              <a:t>__2</a:t>
            </a:r>
            <a:r>
              <a:rPr lang="uk-UA" sz="3100" b="1" dirty="0">
                <a:cs typeface="Aharoni" pitchFamily="2" charset="-79"/>
              </a:rPr>
              <a:t>___</a:t>
            </a:r>
            <a:endParaRPr lang="ru-RU" sz="3100" dirty="0">
              <a:cs typeface="Aharoni" pitchFamily="2" charset="-79"/>
            </a:endParaRPr>
          </a:p>
          <a:p>
            <a:r>
              <a:rPr lang="uk-UA" sz="2200" b="1" dirty="0">
                <a:solidFill>
                  <a:srgbClr val="FF0000"/>
                </a:solidFill>
                <a:cs typeface="Aharoni" pitchFamily="2" charset="-79"/>
              </a:rPr>
              <a:t>  </a:t>
            </a:r>
            <a:r>
              <a:rPr lang="uk-UA" sz="2700" b="1" dirty="0">
                <a:solidFill>
                  <a:srgbClr val="FF0000"/>
                </a:solidFill>
                <a:cs typeface="Aharoni" pitchFamily="2" charset="-79"/>
              </a:rPr>
              <a:t>Зберігання в охолодженому стані продуктів харчування підвищеного ризику</a:t>
            </a:r>
          </a:p>
          <a:p>
            <a:r>
              <a:rPr lang="uk-UA" sz="3100" b="1" dirty="0">
                <a:cs typeface="Aharoni" pitchFamily="2" charset="-79"/>
              </a:rPr>
              <a:t>Карта небезпечних чинників № </a:t>
            </a:r>
            <a:r>
              <a:rPr lang="uk-UA" sz="3100" b="1" u="sng" dirty="0">
                <a:cs typeface="Aharoni" pitchFamily="2" charset="-79"/>
              </a:rPr>
              <a:t>__3</a:t>
            </a:r>
            <a:r>
              <a:rPr lang="uk-UA" sz="3100" b="1" dirty="0">
                <a:cs typeface="Aharoni" pitchFamily="2" charset="-79"/>
              </a:rPr>
              <a:t>___</a:t>
            </a:r>
            <a:endParaRPr lang="ru-RU" dirty="0">
              <a:cs typeface="Aharoni" pitchFamily="2" charset="-79"/>
            </a:endParaRPr>
          </a:p>
          <a:p>
            <a:r>
              <a:rPr lang="uk-UA" sz="2700" b="1" dirty="0">
                <a:solidFill>
                  <a:srgbClr val="FF0000"/>
                </a:solidFill>
                <a:cs typeface="Aharoni" pitchFamily="2" charset="-79"/>
              </a:rPr>
              <a:t>Зберігання в замороженому стані продуктів харчування підвищеного ризику</a:t>
            </a:r>
          </a:p>
          <a:p>
            <a:r>
              <a:rPr lang="uk-UA" sz="3100" b="1" dirty="0">
                <a:cs typeface="Aharoni" pitchFamily="2" charset="-79"/>
              </a:rPr>
              <a:t>Карта небезпечних чинників № </a:t>
            </a:r>
            <a:r>
              <a:rPr lang="uk-UA" sz="3100" b="1" u="sng" dirty="0">
                <a:cs typeface="Aharoni" pitchFamily="2" charset="-79"/>
              </a:rPr>
              <a:t>__4</a:t>
            </a:r>
            <a:r>
              <a:rPr lang="uk-UA" sz="3100" b="1" dirty="0">
                <a:cs typeface="Aharoni" pitchFamily="2" charset="-79"/>
              </a:rPr>
              <a:t>___</a:t>
            </a:r>
          </a:p>
          <a:p>
            <a:r>
              <a:rPr lang="uk-UA" sz="2700" b="1" dirty="0">
                <a:solidFill>
                  <a:srgbClr val="FF0000"/>
                </a:solidFill>
                <a:cs typeface="Aharoni" pitchFamily="2" charset="-79"/>
              </a:rPr>
              <a:t>Приготування бутербродів/ готові до вживання продукти</a:t>
            </a:r>
          </a:p>
          <a:p>
            <a:r>
              <a:rPr lang="uk-UA" sz="3100" b="1" dirty="0">
                <a:cs typeface="Aharoni" pitchFamily="2" charset="-79"/>
              </a:rPr>
              <a:t>Карта небезпечних чинників № </a:t>
            </a:r>
            <a:r>
              <a:rPr lang="uk-UA" sz="3100" b="1" u="sng" dirty="0">
                <a:cs typeface="Aharoni" pitchFamily="2" charset="-79"/>
              </a:rPr>
              <a:t>__5</a:t>
            </a:r>
            <a:r>
              <a:rPr lang="uk-UA" sz="3100" b="1" dirty="0">
                <a:cs typeface="Aharoni" pitchFamily="2" charset="-79"/>
              </a:rPr>
              <a:t>___</a:t>
            </a:r>
          </a:p>
          <a:p>
            <a:endParaRPr lang="uk-UA" b="1" dirty="0">
              <a:cs typeface="Aharoni" pitchFamily="2" charset="-79"/>
            </a:endParaRPr>
          </a:p>
          <a:p>
            <a:r>
              <a:rPr lang="uk-UA" sz="2700" b="1" dirty="0">
                <a:solidFill>
                  <a:srgbClr val="FF0000"/>
                </a:solidFill>
                <a:cs typeface="Aharoni" pitchFamily="2" charset="-79"/>
              </a:rPr>
              <a:t>Підготовка фруктів / салатів / овочів для подачі в сирому вигляді</a:t>
            </a:r>
            <a:endParaRPr lang="ru-RU" sz="2700" b="1" dirty="0">
              <a:solidFill>
                <a:srgbClr val="FF0000"/>
              </a:solidFill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30869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otebook-PPT-Backgrounds-800x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585450" cy="7223125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7884" y="611166"/>
            <a:ext cx="8501122" cy="5857916"/>
          </a:xfrm>
        </p:spPr>
        <p:txBody>
          <a:bodyPr>
            <a:normAutofit/>
          </a:bodyPr>
          <a:lstStyle/>
          <a:p>
            <a:pPr algn="just"/>
            <a:endParaRPr lang="uk-UA" sz="2000" dirty="0"/>
          </a:p>
          <a:p>
            <a:pPr algn="just"/>
            <a:endParaRPr lang="ru-RU" sz="2000" dirty="0"/>
          </a:p>
          <a:p>
            <a:pPr algn="just"/>
            <a:r>
              <a:rPr lang="uk-UA" sz="2000" dirty="0"/>
              <a:t> </a:t>
            </a:r>
            <a:endParaRPr lang="ru-RU" sz="2000" dirty="0"/>
          </a:p>
        </p:txBody>
      </p:sp>
      <p:pic>
        <p:nvPicPr>
          <p:cNvPr id="6" name="Picture 2" descr="G:\Фони  ПРЕЗЕНТАЦІЯ\O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67916" y="-204863"/>
            <a:ext cx="11053365" cy="8110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91481" y="1412150"/>
            <a:ext cx="8085848" cy="5596559"/>
          </a:xfrm>
          <a:prstGeom prst="rect">
            <a:avLst/>
          </a:prstGeom>
        </p:spPr>
        <p:txBody>
          <a:bodyPr wrap="square" lIns="101754" tIns="50877" rIns="101754" bIns="50877">
            <a:spAutoFit/>
          </a:bodyPr>
          <a:lstStyle/>
          <a:p>
            <a:r>
              <a:rPr lang="uk-UA" sz="3100" b="1" dirty="0">
                <a:cs typeface="Aharoni" pitchFamily="2" charset="-79"/>
              </a:rPr>
              <a:t>Карта небезпечних чинників </a:t>
            </a:r>
            <a:r>
              <a:rPr lang="uk-UA" sz="3100" b="1" u="sng" dirty="0">
                <a:cs typeface="Aharoni" pitchFamily="2" charset="-79"/>
              </a:rPr>
              <a:t>№ __6___</a:t>
            </a:r>
            <a:endParaRPr lang="ru-RU" sz="3100" u="sng" dirty="0">
              <a:cs typeface="Aharoni" pitchFamily="2" charset="-79"/>
            </a:endParaRPr>
          </a:p>
          <a:p>
            <a:r>
              <a:rPr lang="uk-UA" b="1" dirty="0">
                <a:solidFill>
                  <a:srgbClr val="FF0000"/>
                </a:solidFill>
                <a:cs typeface="Aharoni" pitchFamily="2" charset="-79"/>
              </a:rPr>
              <a:t>  </a:t>
            </a:r>
            <a:r>
              <a:rPr lang="uk-UA" sz="2700" b="1" dirty="0">
                <a:solidFill>
                  <a:srgbClr val="FF0000"/>
                </a:solidFill>
                <a:cs typeface="Aharoni" pitchFamily="2" charset="-79"/>
              </a:rPr>
              <a:t>Розморожування продуктів харчування підвищеного ризику</a:t>
            </a:r>
          </a:p>
          <a:p>
            <a:endParaRPr lang="uk-UA" sz="2200" b="1" dirty="0">
              <a:solidFill>
                <a:srgbClr val="FF0000"/>
              </a:solidFill>
              <a:cs typeface="Aharoni" pitchFamily="2" charset="-79"/>
            </a:endParaRPr>
          </a:p>
          <a:p>
            <a:r>
              <a:rPr lang="uk-UA" sz="3100" b="1" dirty="0">
                <a:cs typeface="Aharoni" pitchFamily="2" charset="-79"/>
              </a:rPr>
              <a:t>Карта небезпечних чинників № </a:t>
            </a:r>
            <a:r>
              <a:rPr lang="uk-UA" sz="3100" b="1" u="sng" dirty="0">
                <a:cs typeface="Aharoni" pitchFamily="2" charset="-79"/>
              </a:rPr>
              <a:t>__7</a:t>
            </a:r>
            <a:r>
              <a:rPr lang="uk-UA" sz="3100" b="1" dirty="0">
                <a:cs typeface="Aharoni" pitchFamily="2" charset="-79"/>
              </a:rPr>
              <a:t>_</a:t>
            </a:r>
            <a:r>
              <a:rPr lang="uk-UA" sz="2700" b="1" dirty="0">
                <a:cs typeface="Aharoni" pitchFamily="2" charset="-79"/>
              </a:rPr>
              <a:t>__</a:t>
            </a:r>
            <a:endParaRPr lang="ru-RU" dirty="0">
              <a:cs typeface="Aharoni" pitchFamily="2" charset="-79"/>
            </a:endParaRPr>
          </a:p>
          <a:p>
            <a:r>
              <a:rPr lang="uk-UA" sz="2700" b="1" dirty="0">
                <a:solidFill>
                  <a:srgbClr val="FF0000"/>
                </a:solidFill>
                <a:cs typeface="Aharoni" pitchFamily="2" charset="-79"/>
              </a:rPr>
              <a:t>Приготування продуктів з сирими яйцями</a:t>
            </a:r>
          </a:p>
          <a:p>
            <a:endParaRPr lang="uk-UA" sz="2700" b="1" dirty="0">
              <a:solidFill>
                <a:srgbClr val="FF0000"/>
              </a:solidFill>
              <a:cs typeface="Aharoni" pitchFamily="2" charset="-79"/>
            </a:endParaRPr>
          </a:p>
          <a:p>
            <a:r>
              <a:rPr lang="uk-UA" sz="3100" b="1" dirty="0">
                <a:cs typeface="Aharoni" pitchFamily="2" charset="-79"/>
              </a:rPr>
              <a:t>Карта небезпечних чинників № </a:t>
            </a:r>
            <a:r>
              <a:rPr lang="uk-UA" sz="3100" b="1" u="sng" dirty="0">
                <a:cs typeface="Aharoni" pitchFamily="2" charset="-79"/>
              </a:rPr>
              <a:t>__8</a:t>
            </a:r>
            <a:r>
              <a:rPr lang="uk-UA" sz="3100" b="1" dirty="0">
                <a:cs typeface="Aharoni" pitchFamily="2" charset="-79"/>
              </a:rPr>
              <a:t>__</a:t>
            </a:r>
          </a:p>
          <a:p>
            <a:r>
              <a:rPr lang="uk-UA" sz="2700" b="1" dirty="0">
                <a:solidFill>
                  <a:srgbClr val="FF0000"/>
                </a:solidFill>
                <a:cs typeface="Aharoni" pitchFamily="2" charset="-79"/>
              </a:rPr>
              <a:t>Приготування м'яса / птиці</a:t>
            </a:r>
          </a:p>
          <a:p>
            <a:endParaRPr lang="uk-UA" sz="2200" b="1" dirty="0">
              <a:solidFill>
                <a:srgbClr val="FF0000"/>
              </a:solidFill>
              <a:cs typeface="Aharoni" pitchFamily="2" charset="-79"/>
            </a:endParaRPr>
          </a:p>
          <a:p>
            <a:r>
              <a:rPr lang="uk-UA" sz="3100" b="1" dirty="0">
                <a:cs typeface="Aharoni" pitchFamily="2" charset="-79"/>
              </a:rPr>
              <a:t>Карта небезпечних чинників № </a:t>
            </a:r>
            <a:r>
              <a:rPr lang="uk-UA" sz="3100" b="1" u="sng" dirty="0">
                <a:cs typeface="Aharoni" pitchFamily="2" charset="-79"/>
              </a:rPr>
              <a:t>__9</a:t>
            </a:r>
            <a:r>
              <a:rPr lang="uk-UA" sz="3100" b="1" dirty="0">
                <a:cs typeface="Aharoni" pitchFamily="2" charset="-79"/>
              </a:rPr>
              <a:t>___</a:t>
            </a:r>
          </a:p>
          <a:p>
            <a:r>
              <a:rPr lang="uk-UA" sz="2700" b="1" dirty="0">
                <a:solidFill>
                  <a:srgbClr val="FF0000"/>
                </a:solidFill>
                <a:cs typeface="Aharoni" pitchFamily="2" charset="-79"/>
              </a:rPr>
              <a:t>Приготування риби</a:t>
            </a:r>
          </a:p>
          <a:p>
            <a:endParaRPr lang="uk-UA" sz="2700" b="1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30869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otebook-PPT-Backgrounds-800x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585450" cy="7223125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7884" y="611166"/>
            <a:ext cx="8501122" cy="5857916"/>
          </a:xfrm>
        </p:spPr>
        <p:txBody>
          <a:bodyPr>
            <a:normAutofit/>
          </a:bodyPr>
          <a:lstStyle/>
          <a:p>
            <a:pPr algn="just"/>
            <a:endParaRPr lang="uk-UA" sz="2000" dirty="0"/>
          </a:p>
          <a:p>
            <a:pPr algn="just"/>
            <a:endParaRPr lang="ru-RU" sz="2000" dirty="0"/>
          </a:p>
          <a:p>
            <a:pPr algn="just"/>
            <a:r>
              <a:rPr lang="uk-UA" sz="2000" dirty="0"/>
              <a:t> </a:t>
            </a:r>
            <a:endParaRPr lang="ru-RU" sz="2000" dirty="0"/>
          </a:p>
        </p:txBody>
      </p:sp>
      <p:pic>
        <p:nvPicPr>
          <p:cNvPr id="5122" name="Picture 2" descr="E:\фоны картинк 2015\b732eced4ab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8742" y="657287"/>
            <a:ext cx="1571636" cy="1081657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27885132"/>
              </p:ext>
            </p:extLst>
          </p:nvPr>
        </p:nvGraphicFramePr>
        <p:xfrm>
          <a:off x="124451" y="122841"/>
          <a:ext cx="10460999" cy="72504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76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096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813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865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4154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039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49626">
                <a:tc gridSpan="2">
                  <a:txBody>
                    <a:bodyPr/>
                    <a:lstStyle/>
                    <a:p>
                      <a:pPr indent="5403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700" b="1" dirty="0">
                          <a:solidFill>
                            <a:schemeClr val="tx1"/>
                          </a:solidFill>
                          <a:effectLst/>
                        </a:rPr>
                        <a:t>Етап:Приготування страв з сиру кисломолочного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23" marR="6802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5403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700" b="1" dirty="0">
                          <a:solidFill>
                            <a:schemeClr val="tx1"/>
                          </a:solidFill>
                          <a:effectLst/>
                        </a:rPr>
                        <a:t>Перевірено: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23" marR="6802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5403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700" b="1" dirty="0">
                          <a:solidFill>
                            <a:schemeClr val="tx1"/>
                          </a:solidFill>
                          <a:effectLst/>
                        </a:rPr>
                        <a:t>Дата: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23" marR="6802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985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solidFill>
                            <a:schemeClr val="tx1"/>
                          </a:solidFill>
                          <a:effectLst/>
                        </a:rPr>
                        <a:t>Ризики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23" marR="6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700" b="1" dirty="0">
                          <a:effectLst/>
                        </a:rPr>
                        <a:t>Контрольні міри і критичні межі</a:t>
                      </a:r>
                      <a:endParaRPr lang="ru-RU" sz="1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23" marR="6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700" b="1" dirty="0">
                          <a:effectLst/>
                        </a:rPr>
                        <a:t>Регулюючі перевірки та записи</a:t>
                      </a:r>
                      <a:endParaRPr lang="ru-RU" sz="1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23" marR="6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700" b="1" dirty="0">
                          <a:effectLst/>
                        </a:rPr>
                        <a:t>Перевірено</a:t>
                      </a:r>
                      <a:endParaRPr lang="ru-RU" sz="17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700" b="1" dirty="0" err="1">
                          <a:effectLst/>
                        </a:rPr>
                        <a:t>Задов</a:t>
                      </a:r>
                      <a:r>
                        <a:rPr lang="uk-UA" sz="1700" b="1" dirty="0">
                          <a:effectLst/>
                        </a:rPr>
                        <a:t>/</a:t>
                      </a:r>
                      <a:r>
                        <a:rPr lang="uk-UA" sz="1700" b="1" dirty="0" err="1">
                          <a:effectLst/>
                        </a:rPr>
                        <a:t>незадов</a:t>
                      </a:r>
                      <a:r>
                        <a:rPr lang="uk-UA" sz="1700" b="1" dirty="0">
                          <a:effectLst/>
                        </a:rPr>
                        <a:t> + коментарі</a:t>
                      </a:r>
                      <a:endParaRPr lang="ru-RU" sz="1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23" marR="6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700" b="1" dirty="0">
                          <a:effectLst/>
                        </a:rPr>
                        <a:t>Корекція, коригувальна дія, потрібна, якщо незадовільно</a:t>
                      </a:r>
                      <a:endParaRPr lang="ru-RU" sz="17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700" b="1" dirty="0">
                          <a:effectLst/>
                        </a:rPr>
                        <a:t>(обвести кружечком)</a:t>
                      </a:r>
                      <a:endParaRPr lang="ru-RU" sz="1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23" marR="6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700" b="1" dirty="0">
                          <a:effectLst/>
                        </a:rPr>
                        <a:t>Дата завершення коригувальних дій</a:t>
                      </a:r>
                      <a:endParaRPr lang="ru-RU" sz="1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23" marR="68023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78076">
                <a:tc>
                  <a:txBody>
                    <a:bodyPr/>
                    <a:lstStyle/>
                    <a:p>
                      <a:pPr indent="139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</a:rPr>
                        <a:t>Мікробіологічний</a:t>
                      </a:r>
                    </a:p>
                    <a:p>
                      <a:pPr indent="139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500" dirty="0">
                        <a:effectLst/>
                      </a:endParaRPr>
                    </a:p>
                    <a:p>
                      <a:pPr indent="139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500" dirty="0">
                        <a:effectLst/>
                      </a:endParaRPr>
                    </a:p>
                    <a:p>
                      <a:pPr indent="139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5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</a:rPr>
                        <a:t>Фізичний </a:t>
                      </a:r>
                      <a:endParaRPr lang="ru-RU" sz="15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5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5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</a:rPr>
                        <a:t>Хімічний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23" marR="680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1. </a:t>
                      </a:r>
                      <a:r>
                        <a:rPr lang="ru-RU" sz="1500" dirty="0" err="1">
                          <a:effectLst/>
                        </a:rPr>
                        <a:t>Сирні</a:t>
                      </a:r>
                      <a:r>
                        <a:rPr lang="ru-RU" sz="1500" dirty="0">
                          <a:effectLst/>
                        </a:rPr>
                        <a:t> </a:t>
                      </a:r>
                      <a:r>
                        <a:rPr lang="ru-RU" sz="1500" dirty="0" err="1">
                          <a:effectLst/>
                        </a:rPr>
                        <a:t>запіканки</a:t>
                      </a:r>
                      <a:r>
                        <a:rPr lang="ru-RU" sz="1500" dirty="0">
                          <a:effectLst/>
                        </a:rPr>
                        <a:t> </a:t>
                      </a:r>
                      <a:r>
                        <a:rPr lang="ru-RU" sz="1500" dirty="0" err="1">
                          <a:effectLst/>
                        </a:rPr>
                        <a:t>повинні</a:t>
                      </a:r>
                      <a:r>
                        <a:rPr lang="ru-RU" sz="1500" dirty="0">
                          <a:effectLst/>
                        </a:rPr>
                        <a:t> бути </a:t>
                      </a:r>
                      <a:r>
                        <a:rPr lang="ru-RU" sz="1500" dirty="0" err="1">
                          <a:effectLst/>
                        </a:rPr>
                        <a:t>завтовшки</a:t>
                      </a:r>
                      <a:r>
                        <a:rPr lang="ru-RU" sz="1500" dirty="0">
                          <a:effectLst/>
                        </a:rPr>
                        <a:t> не </a:t>
                      </a:r>
                      <a:r>
                        <a:rPr lang="ru-RU" sz="1500" dirty="0" err="1">
                          <a:effectLst/>
                        </a:rPr>
                        <a:t>більше</a:t>
                      </a:r>
                      <a:r>
                        <a:rPr lang="ru-RU" sz="1500" dirty="0">
                          <a:effectLst/>
                        </a:rPr>
                        <a:t> 3-4 см і </a:t>
                      </a:r>
                      <a:r>
                        <a:rPr lang="ru-RU" sz="1500" dirty="0" err="1">
                          <a:effectLst/>
                        </a:rPr>
                        <a:t>виготовлятися</a:t>
                      </a:r>
                      <a:r>
                        <a:rPr lang="ru-RU" sz="1500" dirty="0">
                          <a:effectLst/>
                        </a:rPr>
                        <a:t> в </a:t>
                      </a:r>
                      <a:r>
                        <a:rPr lang="ru-RU" sz="1500" dirty="0" err="1">
                          <a:effectLst/>
                        </a:rPr>
                        <a:t>шафі</a:t>
                      </a:r>
                      <a:r>
                        <a:rPr lang="ru-RU" sz="1500" dirty="0">
                          <a:effectLst/>
                        </a:rPr>
                        <a:t> для </a:t>
                      </a:r>
                      <a:r>
                        <a:rPr lang="ru-RU" sz="1500" dirty="0" err="1">
                          <a:effectLst/>
                        </a:rPr>
                        <a:t>жаріння</a:t>
                      </a:r>
                      <a:r>
                        <a:rPr lang="ru-RU" sz="1500" dirty="0">
                          <a:effectLst/>
                        </a:rPr>
                        <a:t> в </a:t>
                      </a:r>
                      <a:r>
                        <a:rPr lang="ru-RU" sz="1500" dirty="0" err="1">
                          <a:effectLst/>
                        </a:rPr>
                        <a:t>продовж</a:t>
                      </a:r>
                      <a:r>
                        <a:rPr lang="ru-RU" sz="1500" dirty="0">
                          <a:effectLst/>
                        </a:rPr>
                        <a:t> 20-30 </a:t>
                      </a:r>
                      <a:r>
                        <a:rPr lang="ru-RU" sz="1500" dirty="0" err="1">
                          <a:effectLst/>
                        </a:rPr>
                        <a:t>хвилин</a:t>
                      </a:r>
                      <a:endParaRPr lang="ru-RU" sz="15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2. </a:t>
                      </a:r>
                      <a:r>
                        <a:rPr lang="ru-RU" sz="1500" dirty="0" err="1">
                          <a:effectLst/>
                        </a:rPr>
                        <a:t>Ретельна</a:t>
                      </a:r>
                      <a:r>
                        <a:rPr lang="ru-RU" sz="1500" dirty="0">
                          <a:effectLst/>
                        </a:rPr>
                        <a:t> </a:t>
                      </a:r>
                      <a:r>
                        <a:rPr lang="ru-RU" sz="1500" dirty="0" err="1">
                          <a:effectLst/>
                        </a:rPr>
                        <a:t>особиста</a:t>
                      </a:r>
                      <a:r>
                        <a:rPr lang="ru-RU" sz="1500" dirty="0">
                          <a:effectLst/>
                        </a:rPr>
                        <a:t> </a:t>
                      </a:r>
                      <a:r>
                        <a:rPr lang="ru-RU" sz="1500" dirty="0" err="1">
                          <a:effectLst/>
                        </a:rPr>
                        <a:t>гігієна</a:t>
                      </a:r>
                      <a:endParaRPr lang="ru-RU" sz="15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3. </a:t>
                      </a:r>
                      <a:r>
                        <a:rPr lang="ru-RU" sz="1500" dirty="0" err="1">
                          <a:effectLst/>
                        </a:rPr>
                        <a:t>Використання</a:t>
                      </a:r>
                      <a:r>
                        <a:rPr lang="ru-RU" sz="1500" dirty="0">
                          <a:effectLst/>
                        </a:rPr>
                        <a:t> </a:t>
                      </a:r>
                      <a:r>
                        <a:rPr lang="ru-RU" sz="1500" dirty="0" err="1">
                          <a:effectLst/>
                        </a:rPr>
                        <a:t>інвентарю</a:t>
                      </a:r>
                      <a:r>
                        <a:rPr lang="ru-RU" sz="1500" dirty="0">
                          <a:effectLst/>
                        </a:rPr>
                        <a:t> </a:t>
                      </a:r>
                      <a:r>
                        <a:rPr lang="ru-RU" sz="1500" dirty="0" err="1">
                          <a:effectLst/>
                        </a:rPr>
                        <a:t>призначеного</a:t>
                      </a:r>
                      <a:r>
                        <a:rPr lang="ru-RU" sz="1500" dirty="0">
                          <a:effectLst/>
                        </a:rPr>
                        <a:t> для </a:t>
                      </a:r>
                      <a:r>
                        <a:rPr lang="ru-RU" sz="1500" dirty="0" err="1">
                          <a:effectLst/>
                        </a:rPr>
                        <a:t>сиру</a:t>
                      </a:r>
                      <a:r>
                        <a:rPr lang="ru-RU" sz="1500" dirty="0">
                          <a:effectLst/>
                        </a:rPr>
                        <a:t> кисломолочного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4. </a:t>
                      </a:r>
                      <a:r>
                        <a:rPr lang="ru-RU" sz="1500" dirty="0" err="1">
                          <a:effectLst/>
                        </a:rPr>
                        <a:t>Устаткування</a:t>
                      </a:r>
                      <a:r>
                        <a:rPr lang="ru-RU" sz="1500" dirty="0">
                          <a:effectLst/>
                        </a:rPr>
                        <a:t> для </a:t>
                      </a:r>
                      <a:r>
                        <a:rPr lang="ru-RU" sz="1500" dirty="0" err="1">
                          <a:effectLst/>
                        </a:rPr>
                        <a:t>приготування</a:t>
                      </a:r>
                      <a:r>
                        <a:rPr lang="ru-RU" sz="1500" dirty="0">
                          <a:effectLst/>
                        </a:rPr>
                        <a:t> </a:t>
                      </a:r>
                      <a:r>
                        <a:rPr lang="ru-RU" sz="1500" dirty="0" err="1">
                          <a:effectLst/>
                        </a:rPr>
                        <a:t>їжі</a:t>
                      </a:r>
                      <a:r>
                        <a:rPr lang="ru-RU" sz="1500" dirty="0">
                          <a:effectLst/>
                        </a:rPr>
                        <a:t>, </a:t>
                      </a:r>
                      <a:r>
                        <a:rPr lang="ru-RU" sz="1500" dirty="0" err="1">
                          <a:effectLst/>
                        </a:rPr>
                        <a:t>чисте</a:t>
                      </a:r>
                      <a:r>
                        <a:rPr lang="ru-RU" sz="1500" dirty="0">
                          <a:effectLst/>
                        </a:rPr>
                        <a:t> і </a:t>
                      </a:r>
                      <a:r>
                        <a:rPr lang="ru-RU" sz="1500" dirty="0" err="1">
                          <a:effectLst/>
                        </a:rPr>
                        <a:t>пройшло</a:t>
                      </a:r>
                      <a:r>
                        <a:rPr lang="ru-RU" sz="1500" dirty="0">
                          <a:effectLst/>
                        </a:rPr>
                        <a:t> </a:t>
                      </a:r>
                      <a:r>
                        <a:rPr lang="ru-RU" sz="1500" dirty="0" err="1">
                          <a:effectLst/>
                        </a:rPr>
                        <a:t>санобробку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23" marR="68023" marT="0" marB="0"/>
                </a:tc>
                <a:tc>
                  <a:txBody>
                    <a:bodyPr/>
                    <a:lstStyle/>
                    <a:p>
                      <a:pPr indent="-88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</a:rPr>
                        <a:t>1. Моніторинг часу, візуальна перевірка розмірів.</a:t>
                      </a:r>
                      <a:endParaRPr lang="ru-RU" sz="1500" dirty="0">
                        <a:effectLst/>
                      </a:endParaRPr>
                    </a:p>
                    <a:p>
                      <a:pPr indent="-88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</a:rPr>
                        <a:t>Вибіркове взяття на мікробіологічні показники / лабораторні звіти</a:t>
                      </a:r>
                      <a:endParaRPr lang="ru-RU" sz="1500" dirty="0">
                        <a:effectLst/>
                      </a:endParaRPr>
                    </a:p>
                    <a:p>
                      <a:pPr indent="-88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</a:rPr>
                        <a:t> 2. Візуальні перевірки</a:t>
                      </a:r>
                      <a:endParaRPr lang="ru-RU" sz="1500" dirty="0">
                        <a:effectLst/>
                      </a:endParaRPr>
                    </a:p>
                    <a:p>
                      <a:pPr indent="-88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</a:endParaRPr>
                    </a:p>
                    <a:p>
                      <a:pPr indent="-88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</a:rPr>
                        <a:t>3. Візуальні перевірки</a:t>
                      </a:r>
                      <a:endParaRPr lang="ru-RU" sz="1500" dirty="0">
                        <a:effectLst/>
                      </a:endParaRPr>
                    </a:p>
                    <a:p>
                      <a:pPr indent="-88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</a:endParaRPr>
                    </a:p>
                    <a:p>
                      <a:pPr indent="-88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500" dirty="0">
                        <a:effectLst/>
                      </a:endParaRPr>
                    </a:p>
                    <a:p>
                      <a:pPr indent="-88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500" dirty="0">
                        <a:effectLst/>
                      </a:endParaRPr>
                    </a:p>
                    <a:p>
                      <a:pPr indent="-88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</a:rPr>
                        <a:t>4. Візуальні перевірки, вибірка проб / лабораторні звіти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23" marR="68023" marT="0" marB="0"/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23" marR="680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</a:rPr>
                        <a:t>1. Якщо час приготування не витримано, візуально страва не готова, продовжити приготування в духовці до її ознак готовності.</a:t>
                      </a:r>
                      <a:endParaRPr lang="ru-RU" sz="15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</a:rPr>
                        <a:t>2. Інструктаж персоналу </a:t>
                      </a:r>
                      <a:endParaRPr lang="ru-RU" sz="15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</a:rPr>
                        <a:t>3. Інструктаж персоналу</a:t>
                      </a:r>
                      <a:endParaRPr lang="ru-RU" sz="15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5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</a:rPr>
                        <a:t>4. Повторно очистити обладнання перед використанням і взяти зразок змивів для лабораторії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23" marR="68023" marT="0" marB="0"/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23" marR="68023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1027" name="Рисунок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810" y="3459879"/>
            <a:ext cx="1157784" cy="792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Рисунок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57" y="4673347"/>
            <a:ext cx="1179837" cy="882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Рисунок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810" y="5962658"/>
            <a:ext cx="1168810" cy="95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888" y="2080389"/>
            <a:ext cx="205560" cy="410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754" tIns="50877" rIns="101754" bIns="50877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30869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otebook-PPT-Backgrounds-800x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23" y="0"/>
            <a:ext cx="10585450" cy="7223125"/>
          </a:xfrm>
          <a:prstGeom prst="rect">
            <a:avLst/>
          </a:prstGeom>
        </p:spPr>
      </p:pic>
      <p:pic>
        <p:nvPicPr>
          <p:cNvPr id="6" name="Picture 2" descr="G:\Фони  ПРЕЗЕНТАЦІЯ\O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95457" y="-68655"/>
            <a:ext cx="11053365" cy="8110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7884" y="611166"/>
            <a:ext cx="8501122" cy="5857916"/>
          </a:xfrm>
        </p:spPr>
        <p:txBody>
          <a:bodyPr>
            <a:normAutofit/>
          </a:bodyPr>
          <a:lstStyle/>
          <a:p>
            <a:pPr algn="just"/>
            <a:endParaRPr lang="uk-UA" sz="2000" dirty="0"/>
          </a:p>
          <a:p>
            <a:pPr algn="just"/>
            <a:endParaRPr lang="ru-RU" sz="2000" dirty="0"/>
          </a:p>
          <a:p>
            <a:pPr algn="just"/>
            <a:r>
              <a:rPr lang="uk-UA" sz="2000" dirty="0"/>
              <a:t> 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476301" y="0"/>
            <a:ext cx="9109149" cy="6950776"/>
          </a:xfrm>
          <a:prstGeom prst="rect">
            <a:avLst/>
          </a:prstGeom>
        </p:spPr>
        <p:txBody>
          <a:bodyPr wrap="square" lIns="101754" tIns="50877" rIns="101754" bIns="50877">
            <a:spAutoFit/>
          </a:bodyPr>
          <a:lstStyle/>
          <a:p>
            <a:r>
              <a:rPr lang="ru-RU" sz="3100" b="1" dirty="0">
                <a:latin typeface="Bookman Old Style" pitchFamily="18" charset="0"/>
              </a:rPr>
              <a:t>КРОК 9. </a:t>
            </a:r>
          </a:p>
          <a:p>
            <a:r>
              <a:rPr lang="ru-RU" sz="3100" b="1" dirty="0" err="1">
                <a:latin typeface="Bookman Old Style" pitchFamily="18" charset="0"/>
              </a:rPr>
              <a:t>Організувати</a:t>
            </a:r>
            <a:r>
              <a:rPr lang="ru-RU" sz="3100" b="1" dirty="0">
                <a:latin typeface="Bookman Old Style" pitchFamily="18" charset="0"/>
              </a:rPr>
              <a:t> </a:t>
            </a:r>
            <a:r>
              <a:rPr lang="ru-RU" sz="3100" b="1" dirty="0" err="1">
                <a:latin typeface="Bookman Old Style" pitchFamily="18" charset="0"/>
              </a:rPr>
              <a:t>моніторинг</a:t>
            </a:r>
            <a:r>
              <a:rPr lang="ru-RU" sz="3100" b="1" dirty="0">
                <a:latin typeface="Bookman Old Style" pitchFamily="18" charset="0"/>
              </a:rPr>
              <a:t> і </a:t>
            </a:r>
            <a:r>
              <a:rPr lang="ru-RU" sz="3100" b="1" dirty="0" err="1">
                <a:latin typeface="Bookman Old Style" pitchFamily="18" charset="0"/>
              </a:rPr>
              <a:t>запис</a:t>
            </a:r>
            <a:r>
              <a:rPr lang="ru-RU" sz="3100" b="1" dirty="0">
                <a:latin typeface="Bookman Old Style" pitchFamily="18" charset="0"/>
              </a:rPr>
              <a:t> </a:t>
            </a:r>
            <a:r>
              <a:rPr lang="ru-RU" sz="3100" b="1" dirty="0" err="1">
                <a:latin typeface="Bookman Old Style" pitchFamily="18" charset="0"/>
              </a:rPr>
              <a:t>даних</a:t>
            </a:r>
            <a:r>
              <a:rPr lang="ru-RU" sz="3100" b="1" dirty="0">
                <a:latin typeface="Bookman Old Style" pitchFamily="18" charset="0"/>
              </a:rPr>
              <a:t> </a:t>
            </a:r>
            <a:r>
              <a:rPr lang="ru-RU" sz="3100" b="1" dirty="0" err="1">
                <a:latin typeface="Bookman Old Style" pitchFamily="18" charset="0"/>
              </a:rPr>
              <a:t>перевірок</a:t>
            </a:r>
            <a:r>
              <a:rPr lang="ru-RU" sz="2700" b="1" dirty="0">
                <a:latin typeface="Bookman Old Style" pitchFamily="18" charset="0"/>
              </a:rPr>
              <a:t>  </a:t>
            </a:r>
            <a:r>
              <a:rPr lang="ru-RU" b="1" dirty="0">
                <a:latin typeface="Bookman Old Style" pitchFamily="18" charset="0"/>
              </a:rPr>
              <a:t>( колонка 3 </a:t>
            </a:r>
            <a:r>
              <a:rPr lang="ru-RU" b="1" dirty="0" err="1">
                <a:latin typeface="Bookman Old Style" pitchFamily="18" charset="0"/>
              </a:rPr>
              <a:t>таблиці</a:t>
            </a:r>
            <a:r>
              <a:rPr lang="ru-RU" b="1" dirty="0">
                <a:latin typeface="Bookman Old Style" pitchFamily="18" charset="0"/>
              </a:rPr>
              <a:t> </a:t>
            </a:r>
            <a:r>
              <a:rPr lang="ru-RU" b="1" dirty="0" err="1">
                <a:latin typeface="Bookman Old Style" pitchFamily="18" charset="0"/>
              </a:rPr>
              <a:t>небезпечних</a:t>
            </a:r>
            <a:r>
              <a:rPr lang="ru-RU" b="1" dirty="0">
                <a:latin typeface="Bookman Old Style" pitchFamily="18" charset="0"/>
              </a:rPr>
              <a:t> </a:t>
            </a:r>
            <a:r>
              <a:rPr lang="ru-RU" b="1" dirty="0" err="1">
                <a:latin typeface="Bookman Old Style" pitchFamily="18" charset="0"/>
              </a:rPr>
              <a:t>чинників</a:t>
            </a:r>
            <a:r>
              <a:rPr lang="ru-RU" sz="2700" b="1" dirty="0">
                <a:latin typeface="Bookman Old Style" pitchFamily="18" charset="0"/>
              </a:rPr>
              <a:t>)</a:t>
            </a:r>
          </a:p>
          <a:p>
            <a:endParaRPr lang="uk-UA" sz="2700" b="1" dirty="0">
              <a:latin typeface="Bookman Old Style" pitchFamily="18" charset="0"/>
            </a:endParaRPr>
          </a:p>
          <a:p>
            <a:endParaRPr lang="uk-UA" sz="2700" b="1" dirty="0">
              <a:latin typeface="Bookman Old Style" pitchFamily="18" charset="0"/>
            </a:endParaRPr>
          </a:p>
          <a:p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КРОК10. </a:t>
            </a:r>
            <a:r>
              <a:rPr lang="ru-RU" sz="3100" b="1" dirty="0" err="1">
                <a:latin typeface="Bookman Old Style" pitchFamily="18" charset="0"/>
                <a:cs typeface="Aharoni" pitchFamily="2" charset="-79"/>
              </a:rPr>
              <a:t>Визначити</a:t>
            </a:r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sz="3100" b="1" dirty="0" err="1">
                <a:latin typeface="Bookman Old Style" pitchFamily="18" charset="0"/>
                <a:cs typeface="Aharoni" pitchFamily="2" charset="-79"/>
              </a:rPr>
              <a:t>необхідні</a:t>
            </a:r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sz="3100" b="1" dirty="0" err="1">
                <a:latin typeface="Bookman Old Style" pitchFamily="18" charset="0"/>
                <a:cs typeface="Aharoni" pitchFamily="2" charset="-79"/>
              </a:rPr>
              <a:t>коригувальні</a:t>
            </a:r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 заходи</a:t>
            </a:r>
            <a:r>
              <a:rPr lang="ru-RU" sz="3100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b="1" dirty="0">
                <a:latin typeface="Bookman Old Style" pitchFamily="18" charset="0"/>
              </a:rPr>
              <a:t> ( колонка 5 </a:t>
            </a:r>
            <a:r>
              <a:rPr lang="ru-RU" b="1" dirty="0" err="1">
                <a:latin typeface="Bookman Old Style" pitchFamily="18" charset="0"/>
              </a:rPr>
              <a:t>таблиці</a:t>
            </a:r>
            <a:r>
              <a:rPr lang="ru-RU" b="1" dirty="0">
                <a:latin typeface="Bookman Old Style" pitchFamily="18" charset="0"/>
              </a:rPr>
              <a:t> </a:t>
            </a:r>
            <a:r>
              <a:rPr lang="ru-RU" b="1" dirty="0" err="1">
                <a:latin typeface="Bookman Old Style" pitchFamily="18" charset="0"/>
              </a:rPr>
              <a:t>небезпечних</a:t>
            </a:r>
            <a:r>
              <a:rPr lang="ru-RU" b="1" dirty="0">
                <a:latin typeface="Bookman Old Style" pitchFamily="18" charset="0"/>
              </a:rPr>
              <a:t> </a:t>
            </a:r>
            <a:r>
              <a:rPr lang="ru-RU" b="1" dirty="0" err="1">
                <a:latin typeface="Bookman Old Style" pitchFamily="18" charset="0"/>
              </a:rPr>
              <a:t>чинників</a:t>
            </a:r>
            <a:r>
              <a:rPr lang="ru-RU" b="1" dirty="0">
                <a:latin typeface="Bookman Old Style" pitchFamily="18" charset="0"/>
              </a:rPr>
              <a:t>)</a:t>
            </a:r>
          </a:p>
          <a:p>
            <a:endParaRPr lang="ru-RU" b="1" dirty="0">
              <a:latin typeface="Bookman Old Style" pitchFamily="18" charset="0"/>
            </a:endParaRPr>
          </a:p>
          <a:p>
            <a:endParaRPr lang="uk-UA" b="1" dirty="0">
              <a:latin typeface="Bookman Old Style" pitchFamily="18" charset="0"/>
            </a:endParaRPr>
          </a:p>
          <a:p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КРОК 11.Встановлення процедур </a:t>
            </a:r>
            <a:r>
              <a:rPr lang="ru-RU" sz="3100" b="1" dirty="0" err="1">
                <a:latin typeface="Bookman Old Style" pitchFamily="18" charset="0"/>
                <a:cs typeface="Aharoni" pitchFamily="2" charset="-79"/>
              </a:rPr>
              <a:t>верифікації</a:t>
            </a:r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, </a:t>
            </a:r>
            <a:r>
              <a:rPr lang="ru-RU" sz="3100" b="1" dirty="0" err="1">
                <a:latin typeface="Bookman Old Style" pitchFamily="18" charset="0"/>
                <a:cs typeface="Aharoni" pitchFamily="2" charset="-79"/>
              </a:rPr>
              <a:t>валідації</a:t>
            </a:r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 для </a:t>
            </a:r>
            <a:r>
              <a:rPr lang="ru-RU" sz="3100" b="1" dirty="0" err="1">
                <a:latin typeface="Bookman Old Style" pitchFamily="18" charset="0"/>
                <a:cs typeface="Aharoni" pitchFamily="2" charset="-79"/>
              </a:rPr>
              <a:t>підтвердження</a:t>
            </a:r>
            <a:r>
              <a:rPr lang="ru-RU" sz="2700" b="1" dirty="0">
                <a:latin typeface="Bookman Old Style" pitchFamily="18" charset="0"/>
                <a:cs typeface="Aharoni" pitchFamily="2" charset="-79"/>
              </a:rPr>
              <a:t>, </a:t>
            </a:r>
            <a:r>
              <a:rPr lang="ru-RU" sz="2700" b="1" dirty="0" err="1">
                <a:latin typeface="Bookman Old Style" pitchFamily="18" charset="0"/>
                <a:cs typeface="Aharoni" pitchFamily="2" charset="-79"/>
              </a:rPr>
              <a:t>що</a:t>
            </a:r>
            <a:r>
              <a:rPr lang="ru-RU" sz="2700" b="1" dirty="0">
                <a:latin typeface="Bookman Old Style" pitchFamily="18" charset="0"/>
                <a:cs typeface="Aharoni" pitchFamily="2" charset="-79"/>
              </a:rPr>
              <a:t> система НАССР </a:t>
            </a:r>
            <a:r>
              <a:rPr lang="ru-RU" sz="2700" b="1" dirty="0" err="1">
                <a:latin typeface="Bookman Old Style" pitchFamily="18" charset="0"/>
                <a:cs typeface="Aharoni" pitchFamily="2" charset="-79"/>
              </a:rPr>
              <a:t>працює</a:t>
            </a:r>
            <a:r>
              <a:rPr lang="ru-RU" sz="2700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sz="2700" b="1" dirty="0" err="1">
                <a:latin typeface="Bookman Old Style" pitchFamily="18" charset="0"/>
                <a:cs typeface="Aharoni" pitchFamily="2" charset="-79"/>
              </a:rPr>
              <a:t>ефективно</a:t>
            </a:r>
            <a:r>
              <a:rPr lang="ru-RU" sz="2700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b="1" dirty="0">
                <a:latin typeface="Bookman Old Style" pitchFamily="18" charset="0"/>
              </a:rPr>
              <a:t>( колонка 6 </a:t>
            </a:r>
            <a:r>
              <a:rPr lang="ru-RU" b="1" dirty="0" err="1">
                <a:latin typeface="Bookman Old Style" pitchFamily="18" charset="0"/>
              </a:rPr>
              <a:t>таблиці</a:t>
            </a:r>
            <a:r>
              <a:rPr lang="ru-RU" b="1" dirty="0">
                <a:latin typeface="Bookman Old Style" pitchFamily="18" charset="0"/>
              </a:rPr>
              <a:t> </a:t>
            </a:r>
            <a:r>
              <a:rPr lang="ru-RU" b="1" dirty="0" err="1">
                <a:latin typeface="Bookman Old Style" pitchFamily="18" charset="0"/>
              </a:rPr>
              <a:t>небезпечних</a:t>
            </a:r>
            <a:r>
              <a:rPr lang="ru-RU" b="1" dirty="0">
                <a:latin typeface="Bookman Old Style" pitchFamily="18" charset="0"/>
              </a:rPr>
              <a:t> </a:t>
            </a:r>
            <a:r>
              <a:rPr lang="ru-RU" b="1" dirty="0" err="1">
                <a:latin typeface="Bookman Old Style" pitchFamily="18" charset="0"/>
              </a:rPr>
              <a:t>чинників</a:t>
            </a:r>
            <a:r>
              <a:rPr lang="ru-RU" b="1" dirty="0">
                <a:latin typeface="Bookman Old Style" pitchFamily="18" charset="0"/>
              </a:rPr>
              <a:t>)</a:t>
            </a:r>
          </a:p>
          <a:p>
            <a:endParaRPr lang="uk-UA" sz="3600" b="1" dirty="0">
              <a:latin typeface="Bookman Old Style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430869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otebook-PPT-Backgrounds-800x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585450" cy="7223125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7884" y="611166"/>
            <a:ext cx="8501122" cy="5857916"/>
          </a:xfrm>
        </p:spPr>
        <p:txBody>
          <a:bodyPr>
            <a:normAutofit/>
          </a:bodyPr>
          <a:lstStyle/>
          <a:p>
            <a:pPr algn="just"/>
            <a:endParaRPr lang="uk-UA" sz="2000" dirty="0"/>
          </a:p>
          <a:p>
            <a:pPr algn="just"/>
            <a:endParaRPr lang="ru-RU" sz="2000" dirty="0"/>
          </a:p>
          <a:p>
            <a:pPr algn="just"/>
            <a:r>
              <a:rPr lang="uk-UA" sz="2000" dirty="0"/>
              <a:t> </a:t>
            </a:r>
            <a:endParaRPr lang="ru-RU" sz="2000" dirty="0"/>
          </a:p>
        </p:txBody>
      </p:sp>
      <p:pic>
        <p:nvPicPr>
          <p:cNvPr id="6" name="Picture 2" descr="G:\Фони  ПРЕЗЕНТАЦІЯ\O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95457" y="-68655"/>
            <a:ext cx="11053365" cy="8110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48309" y="0"/>
            <a:ext cx="8752722" cy="6304445"/>
          </a:xfrm>
          <a:prstGeom prst="rect">
            <a:avLst/>
          </a:prstGeom>
        </p:spPr>
        <p:txBody>
          <a:bodyPr wrap="square" lIns="101754" tIns="50877" rIns="101754" bIns="50877">
            <a:spAutoFit/>
          </a:bodyPr>
          <a:lstStyle/>
          <a:p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КРОК12. </a:t>
            </a:r>
            <a:r>
              <a:rPr lang="ru-RU" sz="3100" b="1" dirty="0" err="1">
                <a:latin typeface="Bookman Old Style" pitchFamily="18" charset="0"/>
                <a:cs typeface="Aharoni" pitchFamily="2" charset="-79"/>
              </a:rPr>
              <a:t>Встановлення</a:t>
            </a:r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sz="3100" b="1" dirty="0" err="1">
                <a:latin typeface="Bookman Old Style" pitchFamily="18" charset="0"/>
                <a:cs typeface="Aharoni" pitchFamily="2" charset="-79"/>
              </a:rPr>
              <a:t>документації</a:t>
            </a:r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 і </a:t>
            </a:r>
            <a:r>
              <a:rPr lang="ru-RU" sz="3100" b="1" dirty="0" err="1">
                <a:latin typeface="Bookman Old Style" pitchFamily="18" charset="0"/>
                <a:cs typeface="Aharoni" pitchFamily="2" charset="-79"/>
              </a:rPr>
              <a:t>ведення</a:t>
            </a:r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sz="3100" b="1" dirty="0" err="1">
                <a:latin typeface="Bookman Old Style" pitchFamily="18" charset="0"/>
                <a:cs typeface="Aharoni" pitchFamily="2" charset="-79"/>
              </a:rPr>
              <a:t>записів</a:t>
            </a:r>
            <a:endParaRPr lang="ru-RU" sz="3100" b="1" dirty="0">
              <a:latin typeface="Bookman Old Style" pitchFamily="18" charset="0"/>
              <a:cs typeface="Aharoni" pitchFamily="2" charset="-79"/>
            </a:endParaRPr>
          </a:p>
          <a:p>
            <a:endParaRPr lang="ru-RU" sz="3100" b="1" dirty="0">
              <a:latin typeface="Bookman Old Style" pitchFamily="18" charset="0"/>
              <a:cs typeface="Aharoni" pitchFamily="2" charset="-79"/>
            </a:endParaRPr>
          </a:p>
          <a:p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sz="3100" b="1" dirty="0" err="1">
                <a:latin typeface="Bookman Old Style" pitchFamily="18" charset="0"/>
              </a:rPr>
              <a:t>Приклади</a:t>
            </a:r>
            <a:r>
              <a:rPr lang="ru-RU" sz="3100" b="1" dirty="0">
                <a:latin typeface="Bookman Old Style" pitchFamily="18" charset="0"/>
              </a:rPr>
              <a:t> </a:t>
            </a:r>
            <a:r>
              <a:rPr lang="ru-RU" sz="3100" b="1" dirty="0" err="1">
                <a:latin typeface="Bookman Old Style" pitchFamily="18" charset="0"/>
              </a:rPr>
              <a:t>документації</a:t>
            </a:r>
            <a:r>
              <a:rPr lang="ru-RU" sz="3100" b="1" dirty="0">
                <a:latin typeface="Bookman Old Style" pitchFamily="18" charset="0"/>
              </a:rPr>
              <a:t>:</a:t>
            </a:r>
          </a:p>
          <a:p>
            <a:r>
              <a:rPr lang="ru-RU" sz="3100" dirty="0">
                <a:latin typeface="Bookman Old Style" pitchFamily="18" charset="0"/>
              </a:rPr>
              <a:t>- </a:t>
            </a:r>
            <a:r>
              <a:rPr lang="ru-RU" sz="3100" dirty="0" err="1">
                <a:latin typeface="Bookman Old Style" pitchFamily="18" charset="0"/>
              </a:rPr>
              <a:t>технологічні</a:t>
            </a:r>
            <a:r>
              <a:rPr lang="ru-RU" sz="3100" dirty="0">
                <a:latin typeface="Bookman Old Style" pitchFamily="18" charset="0"/>
              </a:rPr>
              <a:t> </a:t>
            </a:r>
            <a:r>
              <a:rPr lang="ru-RU" sz="3100" dirty="0" err="1">
                <a:latin typeface="Bookman Old Style" pitchFamily="18" charset="0"/>
              </a:rPr>
              <a:t>карти</a:t>
            </a:r>
            <a:r>
              <a:rPr lang="ru-RU" sz="3100" dirty="0">
                <a:latin typeface="Bookman Old Style" pitchFamily="18" charset="0"/>
              </a:rPr>
              <a:t>,</a:t>
            </a:r>
          </a:p>
          <a:p>
            <a:r>
              <a:rPr lang="ru-RU" sz="3100" dirty="0">
                <a:latin typeface="Bookman Old Style" pitchFamily="18" charset="0"/>
              </a:rPr>
              <a:t> - </a:t>
            </a:r>
            <a:r>
              <a:rPr lang="ru-RU" sz="3100" dirty="0" err="1">
                <a:latin typeface="Bookman Old Style" pitchFamily="18" charset="0"/>
              </a:rPr>
              <a:t>інструкції</a:t>
            </a:r>
            <a:r>
              <a:rPr lang="ru-RU" sz="3100" dirty="0">
                <a:latin typeface="Bookman Old Style" pitchFamily="18" charset="0"/>
              </a:rPr>
              <a:t>, </a:t>
            </a:r>
          </a:p>
          <a:p>
            <a:r>
              <a:rPr lang="ru-RU" sz="3100" dirty="0">
                <a:latin typeface="Bookman Old Style" pitchFamily="18" charset="0"/>
              </a:rPr>
              <a:t>- </a:t>
            </a:r>
            <a:r>
              <a:rPr lang="ru-RU" sz="3100" dirty="0" err="1">
                <a:latin typeface="Bookman Old Style" pitchFamily="18" charset="0"/>
              </a:rPr>
              <a:t>аналіз</a:t>
            </a:r>
            <a:r>
              <a:rPr lang="ru-RU" sz="3100" dirty="0">
                <a:latin typeface="Bookman Old Style" pitchFamily="18" charset="0"/>
              </a:rPr>
              <a:t> </a:t>
            </a:r>
            <a:r>
              <a:rPr lang="ru-RU" sz="3100" dirty="0" err="1">
                <a:latin typeface="Bookman Old Style" pitchFamily="18" charset="0"/>
              </a:rPr>
              <a:t>небезпечних</a:t>
            </a:r>
            <a:r>
              <a:rPr lang="ru-RU" sz="3100" dirty="0">
                <a:latin typeface="Bookman Old Style" pitchFamily="18" charset="0"/>
              </a:rPr>
              <a:t> </a:t>
            </a:r>
            <a:r>
              <a:rPr lang="ru-RU" sz="3100" dirty="0" err="1">
                <a:latin typeface="Bookman Old Style" pitchFamily="18" charset="0"/>
              </a:rPr>
              <a:t>факторів</a:t>
            </a:r>
            <a:r>
              <a:rPr lang="ru-RU" sz="3100" dirty="0">
                <a:latin typeface="Bookman Old Style" pitchFamily="18" charset="0"/>
              </a:rPr>
              <a:t>, </a:t>
            </a:r>
          </a:p>
          <a:p>
            <a:r>
              <a:rPr lang="ru-RU" sz="3100" dirty="0">
                <a:latin typeface="Bookman Old Style" pitchFamily="18" charset="0"/>
              </a:rPr>
              <a:t>- </a:t>
            </a:r>
            <a:r>
              <a:rPr lang="ru-RU" sz="3100" dirty="0" err="1">
                <a:latin typeface="Bookman Old Style" pitchFamily="18" charset="0"/>
              </a:rPr>
              <a:t>визначення</a:t>
            </a:r>
            <a:r>
              <a:rPr lang="ru-RU" sz="3100" dirty="0">
                <a:latin typeface="Bookman Old Style" pitchFamily="18" charset="0"/>
              </a:rPr>
              <a:t> КТК,</a:t>
            </a:r>
          </a:p>
          <a:p>
            <a:r>
              <a:rPr lang="ru-RU" sz="3100" dirty="0">
                <a:latin typeface="Bookman Old Style" pitchFamily="18" charset="0"/>
              </a:rPr>
              <a:t> - </a:t>
            </a:r>
            <a:r>
              <a:rPr lang="ru-RU" sz="3100" dirty="0" err="1">
                <a:latin typeface="Bookman Old Style" pitchFamily="18" charset="0"/>
              </a:rPr>
              <a:t>визначення</a:t>
            </a:r>
            <a:r>
              <a:rPr lang="ru-RU" sz="3100" dirty="0">
                <a:latin typeface="Bookman Old Style" pitchFamily="18" charset="0"/>
              </a:rPr>
              <a:t> </a:t>
            </a:r>
            <a:r>
              <a:rPr lang="ru-RU" sz="3100" dirty="0" err="1">
                <a:latin typeface="Bookman Old Style" pitchFamily="18" charset="0"/>
              </a:rPr>
              <a:t>критичних</a:t>
            </a:r>
            <a:r>
              <a:rPr lang="ru-RU" sz="3100" dirty="0">
                <a:latin typeface="Bookman Old Style" pitchFamily="18" charset="0"/>
              </a:rPr>
              <a:t> меж, </a:t>
            </a:r>
          </a:p>
          <a:p>
            <a:r>
              <a:rPr lang="uk-UA" sz="3100" dirty="0">
                <a:latin typeface="Bookman Old Style" pitchFamily="18" charset="0"/>
              </a:rPr>
              <a:t>- акти  групи БХП,</a:t>
            </a:r>
          </a:p>
          <a:p>
            <a:r>
              <a:rPr lang="uk-UA" sz="3100" dirty="0">
                <a:latin typeface="Bookman Old Style" pitchFamily="18" charset="0"/>
              </a:rPr>
              <a:t>- протоколи групи БХП</a:t>
            </a:r>
          </a:p>
          <a:p>
            <a:pPr marL="508772" indent="-508772">
              <a:buFontTx/>
              <a:buChar char="-"/>
            </a:pPr>
            <a:endParaRPr lang="ru-RU" sz="3100" dirty="0"/>
          </a:p>
          <a:p>
            <a:r>
              <a:rPr lang="ru-RU" sz="31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2912785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otebook-PPT-Backgrounds-800x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585450" cy="7223125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7884" y="611166"/>
            <a:ext cx="8501122" cy="5857916"/>
          </a:xfrm>
        </p:spPr>
        <p:txBody>
          <a:bodyPr>
            <a:normAutofit/>
          </a:bodyPr>
          <a:lstStyle/>
          <a:p>
            <a:pPr algn="just"/>
            <a:endParaRPr lang="uk-UA" sz="2000" dirty="0"/>
          </a:p>
          <a:p>
            <a:pPr algn="just"/>
            <a:endParaRPr lang="ru-RU" sz="2000" dirty="0"/>
          </a:p>
          <a:p>
            <a:pPr algn="just"/>
            <a:r>
              <a:rPr lang="uk-UA" sz="2000" dirty="0"/>
              <a:t> </a:t>
            </a:r>
            <a:endParaRPr lang="ru-RU" sz="2000" dirty="0"/>
          </a:p>
        </p:txBody>
      </p:sp>
      <p:pic>
        <p:nvPicPr>
          <p:cNvPr id="8" name="Picture 2" descr="G:\Фони  ПРЕЗЕНТАЦІЯ\O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05196" y="-68656"/>
            <a:ext cx="11053365" cy="8110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772445" y="227186"/>
            <a:ext cx="6564248" cy="2872737"/>
          </a:xfrm>
          <a:prstGeom prst="rect">
            <a:avLst/>
          </a:prstGeom>
        </p:spPr>
        <p:txBody>
          <a:bodyPr wrap="square" lIns="101754" tIns="50877" rIns="101754" bIns="50877">
            <a:spAutoFit/>
          </a:bodyPr>
          <a:lstStyle/>
          <a:p>
            <a:pPr algn="ctr"/>
            <a:r>
              <a:rPr lang="uk-UA" sz="3600" b="1" dirty="0">
                <a:latin typeface="Bookman Old Style" pitchFamily="18" charset="0"/>
              </a:rPr>
              <a:t>Настанова з аналізування небезпечних факторів та контролю у критичних точках (НАССР)</a:t>
            </a:r>
            <a:endParaRPr lang="ru-RU" sz="3600" dirty="0">
              <a:latin typeface="Bookman Old Style" pitchFamily="18" charset="0"/>
            </a:endParaRPr>
          </a:p>
        </p:txBody>
      </p:sp>
      <p:pic>
        <p:nvPicPr>
          <p:cNvPr id="6" name="Рисунок 5" descr="C:\Users\Алла\Desktop\algoritm-zaprovadzhennya-sistemi-haccp-dlya-agrobiznesu-8478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525" y="3251522"/>
            <a:ext cx="5432299" cy="33843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291278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7884" y="611166"/>
            <a:ext cx="8501122" cy="5857916"/>
          </a:xfrm>
        </p:spPr>
        <p:txBody>
          <a:bodyPr>
            <a:normAutofit/>
          </a:bodyPr>
          <a:lstStyle/>
          <a:p>
            <a:pPr algn="just"/>
            <a:endParaRPr lang="uk-UA" sz="2000" dirty="0"/>
          </a:p>
          <a:p>
            <a:pPr algn="just"/>
            <a:endParaRPr lang="ru-RU" sz="2000" dirty="0"/>
          </a:p>
          <a:p>
            <a:pPr algn="just"/>
            <a:r>
              <a:rPr lang="uk-UA" sz="2000" dirty="0"/>
              <a:t> </a:t>
            </a:r>
            <a:endParaRPr lang="ru-RU" sz="2000" dirty="0"/>
          </a:p>
        </p:txBody>
      </p:sp>
      <p:pic>
        <p:nvPicPr>
          <p:cNvPr id="5122" name="Picture 2" descr="E:\фоны картинк 2015\b732eced4ab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8742" y="657287"/>
            <a:ext cx="1571636" cy="1081657"/>
          </a:xfrm>
          <a:prstGeom prst="rect">
            <a:avLst/>
          </a:prstGeom>
          <a:noFill/>
        </p:spPr>
      </p:pic>
      <p:pic>
        <p:nvPicPr>
          <p:cNvPr id="4" name="Рисунок 3" descr="Notebook-PPT-Backgrounds-800x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939" y="-15505"/>
            <a:ext cx="10585450" cy="7223125"/>
          </a:xfrm>
          <a:prstGeom prst="rect">
            <a:avLst/>
          </a:prstGeom>
        </p:spPr>
      </p:pic>
      <p:pic>
        <p:nvPicPr>
          <p:cNvPr id="8" name="Picture 2" descr="G:\Фони  ПРЕЗЕНТАЦІЯ\OIP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0707369" cy="722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91481" y="657287"/>
            <a:ext cx="8753772" cy="3549845"/>
          </a:xfrm>
          <a:prstGeom prst="rect">
            <a:avLst/>
          </a:prstGeom>
        </p:spPr>
        <p:txBody>
          <a:bodyPr wrap="square" lIns="101754" tIns="50877" rIns="101754" bIns="50877">
            <a:spAutoFit/>
          </a:bodyPr>
          <a:lstStyle/>
          <a:p>
            <a:pPr algn="just"/>
            <a:r>
              <a:rPr lang="ru-RU" sz="3100" b="1" u="sng" dirty="0" err="1">
                <a:latin typeface="Bookman Old Style" pitchFamily="18" charset="0"/>
                <a:cs typeface="Aharoni" pitchFamily="2" charset="-79"/>
                <a:hlinkClick r:id="rId5"/>
              </a:rPr>
              <a:t>Hazard</a:t>
            </a:r>
            <a:r>
              <a:rPr lang="ru-RU" sz="3100" b="1" u="sng" dirty="0">
                <a:latin typeface="Bookman Old Style" pitchFamily="18" charset="0"/>
                <a:cs typeface="Aharoni" pitchFamily="2" charset="-79"/>
                <a:hlinkClick r:id="rId5"/>
              </a:rPr>
              <a:t> </a:t>
            </a:r>
            <a:r>
              <a:rPr lang="ru-RU" sz="3100" b="1" u="sng" dirty="0" err="1">
                <a:latin typeface="Bookman Old Style" pitchFamily="18" charset="0"/>
                <a:cs typeface="Aharoni" pitchFamily="2" charset="-79"/>
                <a:hlinkClick r:id="rId5"/>
              </a:rPr>
              <a:t>Analysis</a:t>
            </a:r>
            <a:r>
              <a:rPr lang="ru-RU" sz="3100" b="1" u="sng" dirty="0">
                <a:latin typeface="Bookman Old Style" pitchFamily="18" charset="0"/>
                <a:cs typeface="Aharoni" pitchFamily="2" charset="-79"/>
                <a:hlinkClick r:id="rId5"/>
              </a:rPr>
              <a:t> </a:t>
            </a:r>
            <a:r>
              <a:rPr lang="ru-RU" sz="3100" b="1" u="sng" dirty="0" err="1">
                <a:latin typeface="Bookman Old Style" pitchFamily="18" charset="0"/>
                <a:cs typeface="Aharoni" pitchFamily="2" charset="-79"/>
                <a:hlinkClick r:id="rId5"/>
              </a:rPr>
              <a:t>and</a:t>
            </a:r>
            <a:r>
              <a:rPr lang="ru-RU" sz="3100" b="1" u="sng" dirty="0">
                <a:latin typeface="Bookman Old Style" pitchFamily="18" charset="0"/>
                <a:cs typeface="Aharoni" pitchFamily="2" charset="-79"/>
                <a:hlinkClick r:id="rId5"/>
              </a:rPr>
              <a:t> </a:t>
            </a:r>
            <a:r>
              <a:rPr lang="ru-RU" sz="3100" b="1" u="sng" dirty="0" err="1">
                <a:latin typeface="Bookman Old Style" pitchFamily="18" charset="0"/>
                <a:cs typeface="Aharoni" pitchFamily="2" charset="-79"/>
                <a:hlinkClick r:id="rId5"/>
              </a:rPr>
              <a:t>Critical</a:t>
            </a:r>
            <a:r>
              <a:rPr lang="ru-RU" sz="3100" b="1" u="sng" dirty="0">
                <a:latin typeface="Bookman Old Style" pitchFamily="18" charset="0"/>
                <a:cs typeface="Aharoni" pitchFamily="2" charset="-79"/>
                <a:hlinkClick r:id="rId5"/>
              </a:rPr>
              <a:t> </a:t>
            </a:r>
            <a:r>
              <a:rPr lang="ru-RU" sz="3100" b="1" u="sng" dirty="0" err="1">
                <a:latin typeface="Bookman Old Style" pitchFamily="18" charset="0"/>
                <a:cs typeface="Aharoni" pitchFamily="2" charset="-79"/>
                <a:hlinkClick r:id="rId5"/>
              </a:rPr>
              <a:t>Control</a:t>
            </a:r>
            <a:r>
              <a:rPr lang="ru-RU" sz="3100" b="1" u="sng" dirty="0">
                <a:latin typeface="Bookman Old Style" pitchFamily="18" charset="0"/>
                <a:cs typeface="Aharoni" pitchFamily="2" charset="-79"/>
                <a:hlinkClick r:id="rId5"/>
              </a:rPr>
              <a:t> </a:t>
            </a:r>
            <a:r>
              <a:rPr lang="ru-RU" sz="3100" b="1" u="sng" dirty="0" err="1">
                <a:latin typeface="Bookman Old Style" pitchFamily="18" charset="0"/>
                <a:cs typeface="Aharoni" pitchFamily="2" charset="-79"/>
                <a:hlinkClick r:id="rId5"/>
              </a:rPr>
              <a:t>Point</a:t>
            </a:r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 </a:t>
            </a:r>
            <a:r>
              <a:rPr lang="uk-UA" sz="3100" b="1" dirty="0">
                <a:latin typeface="Bookman Old Style" pitchFamily="18" charset="0"/>
                <a:cs typeface="Aharoni" pitchFamily="2" charset="-79"/>
              </a:rPr>
              <a:t>(</a:t>
            </a:r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HACCP</a:t>
            </a:r>
            <a:r>
              <a:rPr lang="uk-UA" sz="3100" b="1" dirty="0">
                <a:latin typeface="Bookman Old Style" pitchFamily="18" charset="0"/>
                <a:cs typeface="Aharoni" pitchFamily="2" charset="-79"/>
              </a:rPr>
              <a:t>) </a:t>
            </a:r>
            <a:r>
              <a:rPr lang="uk-UA" sz="3100" dirty="0">
                <a:latin typeface="Bookman Old Style" pitchFamily="18" charset="0"/>
                <a:cs typeface="Aharoni" pitchFamily="2" charset="-79"/>
              </a:rPr>
              <a:t>—</a:t>
            </a:r>
            <a:r>
              <a:rPr lang="ru-RU" sz="3100" dirty="0">
                <a:latin typeface="Bookman Old Style" pitchFamily="18" charset="0"/>
              </a:rPr>
              <a:t> </a:t>
            </a:r>
            <a:r>
              <a:rPr lang="uk-UA" sz="2700" b="1" dirty="0">
                <a:latin typeface="Bookman Old Style" pitchFamily="18" charset="0"/>
              </a:rPr>
              <a:t>(</a:t>
            </a:r>
            <a:r>
              <a:rPr lang="ru-RU" sz="2700" b="1" dirty="0">
                <a:latin typeface="Bookman Old Style" pitchFamily="18" charset="0"/>
              </a:rPr>
              <a:t>HACCP</a:t>
            </a:r>
            <a:r>
              <a:rPr lang="uk-UA" sz="2700" b="1" dirty="0">
                <a:latin typeface="Bookman Old Style" pitchFamily="18" charset="0"/>
              </a:rPr>
              <a:t>) — система аналізу небезпечних факторів та контролю у критичних точках. Система, яка ідентифікує, оцінює та контролює небезпечні фактори, що є визначальними для безпечності харчових продуктів </a:t>
            </a:r>
            <a:endParaRPr lang="ru-RU" sz="2700" i="1" dirty="0">
              <a:latin typeface="Bookman Old Style" pitchFamily="18" charset="0"/>
            </a:endParaRPr>
          </a:p>
          <a:p>
            <a:pPr algn="just"/>
            <a:r>
              <a:rPr lang="uk-UA" sz="2700" b="1" dirty="0">
                <a:latin typeface="Bookman Old Style" pitchFamily="18" charset="0"/>
                <a:cs typeface="Aharoni" pitchFamily="2" charset="-79"/>
              </a:rPr>
              <a:t> </a:t>
            </a:r>
            <a:endParaRPr lang="ru-RU" sz="2700" b="1" dirty="0">
              <a:latin typeface="Bookman Old Style" pitchFamily="18" charset="0"/>
              <a:cs typeface="Aharoni" pitchFamily="2" charset="-79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1403" y="4207132"/>
            <a:ext cx="9147866" cy="2010962"/>
          </a:xfrm>
          <a:prstGeom prst="rect">
            <a:avLst/>
          </a:prstGeom>
        </p:spPr>
        <p:txBody>
          <a:bodyPr wrap="square" lIns="101754" tIns="50877" rIns="101754" bIns="50877">
            <a:spAutoFit/>
          </a:bodyPr>
          <a:lstStyle/>
          <a:p>
            <a:pPr algn="just"/>
            <a:r>
              <a:rPr lang="ru-RU" sz="3100" b="1" u="sng" dirty="0">
                <a:latin typeface="Bookman Old Style" pitchFamily="18" charset="0"/>
                <a:cs typeface="Aharoni" pitchFamily="2" charset="-79"/>
                <a:hlinkClick r:id="rId6"/>
              </a:rPr>
              <a:t>Головна </a:t>
            </a:r>
            <a:r>
              <a:rPr lang="ru-RU" sz="3100" b="1" u="sng" dirty="0" err="1">
                <a:latin typeface="Bookman Old Style" pitchFamily="18" charset="0"/>
                <a:cs typeface="Aharoni" pitchFamily="2" charset="-79"/>
                <a:hlinkClick r:id="rId6"/>
              </a:rPr>
              <a:t>концепція</a:t>
            </a:r>
            <a:r>
              <a:rPr lang="ru-RU" sz="3100" b="1" u="sng" dirty="0">
                <a:latin typeface="Bookman Old Style" pitchFamily="18" charset="0"/>
                <a:cs typeface="Aharoni" pitchFamily="2" charset="-79"/>
                <a:hlinkClick r:id="rId6"/>
              </a:rPr>
              <a:t> </a:t>
            </a:r>
            <a:r>
              <a:rPr lang="ru-RU" sz="3100" b="1" u="sng" dirty="0" err="1">
                <a:latin typeface="Bookman Old Style" pitchFamily="18" charset="0"/>
                <a:cs typeface="Aharoni" pitchFamily="2" charset="-79"/>
                <a:hlinkClick r:id="rId6"/>
              </a:rPr>
              <a:t>системи</a:t>
            </a:r>
            <a:r>
              <a:rPr lang="ru-RU" sz="3100" b="1" u="sng" dirty="0">
                <a:latin typeface="Bookman Old Style" pitchFamily="18" charset="0"/>
                <a:cs typeface="Aharoni" pitchFamily="2" charset="-79"/>
                <a:hlinkClick r:id="rId6"/>
              </a:rPr>
              <a:t> HACCP</a:t>
            </a:r>
            <a:r>
              <a:rPr lang="ru-RU" sz="3100" u="sng" dirty="0">
                <a:latin typeface="Bookman Old Style" pitchFamily="18" charset="0"/>
                <a:cs typeface="Aharoni" pitchFamily="2" charset="-79"/>
                <a:hlinkClick r:id="rId6"/>
              </a:rPr>
              <a:t> </a:t>
            </a:r>
            <a:r>
              <a:rPr lang="ru-RU" sz="3100" dirty="0">
                <a:latin typeface="Bookman Old Style" pitchFamily="18" charset="0"/>
                <a:cs typeface="Aharoni" pitchFamily="2" charset="-79"/>
              </a:rPr>
              <a:t>– </a:t>
            </a:r>
            <a:r>
              <a:rPr lang="ru-RU" sz="3100" b="1" dirty="0" err="1">
                <a:latin typeface="Bookman Old Style" pitchFamily="18" charset="0"/>
                <a:cs typeface="Aharoni" pitchFamily="2" charset="-79"/>
              </a:rPr>
              <a:t>забезпечення</a:t>
            </a:r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sz="3100" b="1" dirty="0" err="1">
                <a:latin typeface="Bookman Old Style" pitchFamily="18" charset="0"/>
                <a:cs typeface="Aharoni" pitchFamily="2" charset="-79"/>
              </a:rPr>
              <a:t>безпечності</a:t>
            </a:r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sz="3100" b="1" dirty="0" err="1">
                <a:latin typeface="Bookman Old Style" pitchFamily="18" charset="0"/>
                <a:cs typeface="Aharoni" pitchFamily="2" charset="-79"/>
              </a:rPr>
              <a:t>продукції</a:t>
            </a:r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 на </a:t>
            </a:r>
            <a:r>
              <a:rPr lang="ru-RU" sz="3100" b="1" dirty="0" err="1">
                <a:latin typeface="Bookman Old Style" pitchFamily="18" charset="0"/>
                <a:cs typeface="Aharoni" pitchFamily="2" charset="-79"/>
              </a:rPr>
              <a:t>всьому</a:t>
            </a:r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 шляху </a:t>
            </a:r>
            <a:r>
              <a:rPr lang="ru-RU" sz="3100" b="1" dirty="0" err="1">
                <a:latin typeface="Bookman Old Style" pitchFamily="18" charset="0"/>
                <a:cs typeface="Aharoni" pitchFamily="2" charset="-79"/>
              </a:rPr>
              <a:t>харчового</a:t>
            </a:r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sz="3100" b="1" dirty="0" err="1">
                <a:latin typeface="Bookman Old Style" pitchFamily="18" charset="0"/>
                <a:cs typeface="Aharoni" pitchFamily="2" charset="-79"/>
              </a:rPr>
              <a:t>ланцюга</a:t>
            </a:r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 "</a:t>
            </a:r>
            <a:r>
              <a:rPr lang="ru-RU" sz="3100" b="1" dirty="0" err="1">
                <a:latin typeface="Bookman Old Style" pitchFamily="18" charset="0"/>
                <a:cs typeface="Aharoni" pitchFamily="2" charset="-79"/>
              </a:rPr>
              <a:t>від</a:t>
            </a:r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 поля до столу</a:t>
            </a:r>
            <a:r>
              <a:rPr lang="ru-RU" sz="3100" dirty="0">
                <a:cs typeface="Aharoni" pitchFamily="2" charset="-79"/>
              </a:rPr>
              <a:t>".</a:t>
            </a:r>
          </a:p>
        </p:txBody>
      </p:sp>
    </p:spTree>
    <p:extLst>
      <p:ext uri="{BB962C8B-B14F-4D97-AF65-F5344CB8AC3E}">
        <p14:creationId xmlns:p14="http://schemas.microsoft.com/office/powerpoint/2010/main" xmlns="" val="18287526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otebook-PPT-Backgrounds-800x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585450" cy="7223125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7884" y="611166"/>
            <a:ext cx="8501122" cy="5857916"/>
          </a:xfrm>
        </p:spPr>
        <p:txBody>
          <a:bodyPr>
            <a:normAutofit/>
          </a:bodyPr>
          <a:lstStyle/>
          <a:p>
            <a:pPr algn="just"/>
            <a:endParaRPr lang="uk-UA" sz="2000" dirty="0"/>
          </a:p>
          <a:p>
            <a:pPr algn="just"/>
            <a:endParaRPr lang="ru-RU" sz="2000" dirty="0"/>
          </a:p>
          <a:p>
            <a:pPr algn="just"/>
            <a:r>
              <a:rPr lang="uk-UA" sz="2000" dirty="0"/>
              <a:t> </a:t>
            </a:r>
            <a:endParaRPr lang="ru-RU" sz="2000" dirty="0"/>
          </a:p>
        </p:txBody>
      </p:sp>
      <p:pic>
        <p:nvPicPr>
          <p:cNvPr id="7" name="Picture 2" descr="G:\Фони  ПРЕЗЕНТАЦІЯ\O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05196" y="-68656"/>
            <a:ext cx="11053365" cy="8110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132485" y="0"/>
            <a:ext cx="7272808" cy="6566056"/>
          </a:xfrm>
          <a:prstGeom prst="rect">
            <a:avLst/>
          </a:prstGeom>
        </p:spPr>
        <p:txBody>
          <a:bodyPr wrap="square" lIns="101754" tIns="50877" rIns="101754" bIns="50877">
            <a:spAutoFit/>
          </a:bodyPr>
          <a:lstStyle/>
          <a:p>
            <a:endParaRPr lang="uk-UA" b="1" dirty="0" smtClean="0">
              <a:latin typeface="Bookman Old Style" pitchFamily="18" charset="0"/>
            </a:endParaRPr>
          </a:p>
          <a:p>
            <a:r>
              <a:rPr lang="uk-UA" b="1" dirty="0" smtClean="0">
                <a:latin typeface="Bookman Old Style" pitchFamily="18" charset="0"/>
              </a:rPr>
              <a:t>Зміст</a:t>
            </a:r>
            <a:endParaRPr lang="ru-RU" dirty="0">
              <a:latin typeface="Bookman Old Style" pitchFamily="18" charset="0"/>
            </a:endParaRPr>
          </a:p>
          <a:p>
            <a:r>
              <a:rPr lang="uk-UA" b="1" dirty="0">
                <a:latin typeface="Bookman Old Style" pitchFamily="18" charset="0"/>
              </a:rPr>
              <a:t>Вступ</a:t>
            </a:r>
            <a:endParaRPr lang="ru-RU" dirty="0">
              <a:latin typeface="Bookman Old Style" pitchFamily="18" charset="0"/>
            </a:endParaRPr>
          </a:p>
          <a:p>
            <a:r>
              <a:rPr lang="uk-UA" b="1" dirty="0">
                <a:latin typeface="Bookman Old Style" pitchFamily="18" charset="0"/>
              </a:rPr>
              <a:t>Заява про політику безпеки харчових продуктів</a:t>
            </a:r>
            <a:endParaRPr lang="ru-RU" dirty="0">
              <a:latin typeface="Bookman Old Style" pitchFamily="18" charset="0"/>
            </a:endParaRPr>
          </a:p>
          <a:p>
            <a:r>
              <a:rPr lang="uk-UA" b="1" dirty="0">
                <a:latin typeface="Bookman Old Style" pitchFamily="18" charset="0"/>
              </a:rPr>
              <a:t>1. Аналізування небезпечних чинників та критичні точки контролю (КТК)</a:t>
            </a:r>
            <a:endParaRPr lang="ru-RU" dirty="0">
              <a:latin typeface="Bookman Old Style" pitchFamily="18" charset="0"/>
            </a:endParaRPr>
          </a:p>
          <a:p>
            <a:r>
              <a:rPr lang="uk-UA" dirty="0">
                <a:latin typeface="Bookman Old Style" pitchFamily="18" charset="0"/>
              </a:rPr>
              <a:t>1.1. Що таке НАССР?</a:t>
            </a:r>
            <a:endParaRPr lang="ru-RU" dirty="0">
              <a:latin typeface="Bookman Old Style" pitchFamily="18" charset="0"/>
            </a:endParaRPr>
          </a:p>
          <a:p>
            <a:r>
              <a:rPr lang="uk-UA" dirty="0">
                <a:latin typeface="Bookman Old Style" pitchFamily="18" charset="0"/>
              </a:rPr>
              <a:t>1.2. Блок-схема процесу.</a:t>
            </a:r>
            <a:endParaRPr lang="ru-RU" dirty="0">
              <a:latin typeface="Bookman Old Style" pitchFamily="18" charset="0"/>
            </a:endParaRPr>
          </a:p>
          <a:p>
            <a:r>
              <a:rPr lang="uk-UA" dirty="0">
                <a:latin typeface="Bookman Old Style" pitchFamily="18" charset="0"/>
              </a:rPr>
              <a:t>1.3. Ідентифікаційна таблиця КТК.</a:t>
            </a:r>
            <a:endParaRPr lang="ru-RU" dirty="0">
              <a:latin typeface="Bookman Old Style" pitchFamily="18" charset="0"/>
            </a:endParaRPr>
          </a:p>
          <a:p>
            <a:r>
              <a:rPr lang="uk-UA" dirty="0">
                <a:latin typeface="Bookman Old Style" pitchFamily="18" charset="0"/>
              </a:rPr>
              <a:t>1.4. Карта небезпечних чинників.</a:t>
            </a:r>
            <a:endParaRPr lang="ru-RU" dirty="0">
              <a:latin typeface="Bookman Old Style" pitchFamily="18" charset="0"/>
            </a:endParaRPr>
          </a:p>
          <a:p>
            <a:r>
              <a:rPr lang="uk-UA" dirty="0">
                <a:latin typeface="Bookman Old Style" pitchFamily="18" charset="0"/>
              </a:rPr>
              <a:t>1.5. Схема НАССР для КТК.</a:t>
            </a:r>
            <a:endParaRPr lang="ru-RU" dirty="0">
              <a:latin typeface="Bookman Old Style" pitchFamily="18" charset="0"/>
            </a:endParaRPr>
          </a:p>
          <a:p>
            <a:r>
              <a:rPr lang="uk-UA" dirty="0">
                <a:latin typeface="Bookman Old Style" pitchFamily="18" charset="0"/>
              </a:rPr>
              <a:t>1.6. Перевіряння НАССР.</a:t>
            </a:r>
            <a:endParaRPr lang="ru-RU" dirty="0">
              <a:latin typeface="Bookman Old Style" pitchFamily="18" charset="0"/>
            </a:endParaRPr>
          </a:p>
          <a:p>
            <a:r>
              <a:rPr lang="uk-UA" dirty="0">
                <a:latin typeface="Bookman Old Style" pitchFamily="18" charset="0"/>
              </a:rPr>
              <a:t> </a:t>
            </a:r>
            <a:endParaRPr lang="ru-RU" dirty="0">
              <a:latin typeface="Bookman Old Style" pitchFamily="18" charset="0"/>
            </a:endParaRPr>
          </a:p>
          <a:p>
            <a:r>
              <a:rPr lang="uk-UA" b="1" dirty="0">
                <a:latin typeface="Bookman Old Style" pitchFamily="18" charset="0"/>
              </a:rPr>
              <a:t>2. Критичні точки контролю (план НАССР)</a:t>
            </a:r>
            <a:endParaRPr lang="ru-RU" dirty="0">
              <a:latin typeface="Bookman Old Style" pitchFamily="18" charset="0"/>
            </a:endParaRPr>
          </a:p>
          <a:p>
            <a:r>
              <a:rPr lang="uk-UA" dirty="0">
                <a:latin typeface="Bookman Old Style" pitchFamily="18" charset="0"/>
              </a:rPr>
              <a:t>2.1. Закупівля і поставка харчових продуктів</a:t>
            </a:r>
            <a:endParaRPr lang="ru-RU" dirty="0">
              <a:latin typeface="Bookman Old Style" pitchFamily="18" charset="0"/>
            </a:endParaRPr>
          </a:p>
          <a:p>
            <a:r>
              <a:rPr lang="uk-UA" dirty="0">
                <a:latin typeface="Bookman Old Style" pitchFamily="18" charset="0"/>
              </a:rPr>
              <a:t>2.2. Зберігання продуктів</a:t>
            </a:r>
            <a:endParaRPr lang="ru-RU" dirty="0">
              <a:latin typeface="Bookman Old Style" pitchFamily="18" charset="0"/>
            </a:endParaRPr>
          </a:p>
          <a:p>
            <a:r>
              <a:rPr lang="uk-UA" dirty="0">
                <a:latin typeface="Bookman Old Style" pitchFamily="18" charset="0"/>
              </a:rPr>
              <a:t>2.3. Підготовка продуктів</a:t>
            </a:r>
            <a:endParaRPr lang="ru-RU" dirty="0">
              <a:latin typeface="Bookman Old Style" pitchFamily="18" charset="0"/>
            </a:endParaRPr>
          </a:p>
          <a:p>
            <a:r>
              <a:rPr lang="uk-UA" dirty="0">
                <a:latin typeface="Bookman Old Style" pitchFamily="18" charset="0"/>
              </a:rPr>
              <a:t>2.4. Приготування </a:t>
            </a:r>
            <a:endParaRPr lang="ru-RU" dirty="0">
              <a:latin typeface="Bookman Old Style" pitchFamily="18" charset="0"/>
            </a:endParaRPr>
          </a:p>
          <a:p>
            <a:r>
              <a:rPr lang="uk-UA" dirty="0">
                <a:latin typeface="Bookman Old Style" pitchFamily="18" charset="0"/>
              </a:rPr>
              <a:t> </a:t>
            </a:r>
            <a:endParaRPr lang="ru-RU" dirty="0">
              <a:latin typeface="Bookman Old Style" pitchFamily="18" charset="0"/>
            </a:endParaRPr>
          </a:p>
          <a:p>
            <a:r>
              <a:rPr lang="uk-UA" b="1" dirty="0">
                <a:latin typeface="Bookman Old Style" pitchFamily="18" charset="0"/>
              </a:rPr>
              <a:t>3. Програми – передумови</a:t>
            </a:r>
          </a:p>
          <a:p>
            <a:r>
              <a:rPr lang="uk-UA" b="1" dirty="0">
                <a:latin typeface="Bookman Old Style" pitchFamily="18" charset="0"/>
              </a:rPr>
              <a:t>4.Додатки</a:t>
            </a:r>
            <a:endParaRPr lang="ru-RU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12785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otebook-PPT-Backgrounds-800x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585450" cy="7223125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7884" y="611166"/>
            <a:ext cx="8501122" cy="5857916"/>
          </a:xfrm>
        </p:spPr>
        <p:txBody>
          <a:bodyPr>
            <a:normAutofit/>
          </a:bodyPr>
          <a:lstStyle/>
          <a:p>
            <a:pPr algn="just"/>
            <a:endParaRPr lang="uk-UA" sz="2000" dirty="0"/>
          </a:p>
          <a:p>
            <a:pPr algn="just"/>
            <a:endParaRPr lang="ru-RU" sz="2000" dirty="0"/>
          </a:p>
          <a:p>
            <a:pPr algn="just"/>
            <a:r>
              <a:rPr lang="uk-UA" sz="2000" dirty="0"/>
              <a:t> </a:t>
            </a:r>
            <a:endParaRPr lang="ru-RU" sz="2000" dirty="0"/>
          </a:p>
        </p:txBody>
      </p:sp>
      <p:pic>
        <p:nvPicPr>
          <p:cNvPr id="5122" name="Picture 2" descr="E:\фоны картинк 2015\b732eced4ab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62618" y="0"/>
            <a:ext cx="1571636" cy="1081657"/>
          </a:xfrm>
          <a:prstGeom prst="rect">
            <a:avLst/>
          </a:prstGeom>
          <a:noFill/>
        </p:spPr>
      </p:pic>
      <p:pic>
        <p:nvPicPr>
          <p:cNvPr id="5" name="Picture 2" descr="G:\Фони  ПРЕЗЕНТАЦІЯ\OIP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17549" y="-68675"/>
            <a:ext cx="11053365" cy="8110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04293" y="2459434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8000" b="1" dirty="0">
                <a:solidFill>
                  <a:schemeClr val="tx2">
                    <a:lumMod val="75000"/>
                  </a:schemeClr>
                </a:solidFill>
              </a:rPr>
              <a:t>Дякую за увагу!</a:t>
            </a:r>
            <a:endParaRPr lang="ru-RU" sz="8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1278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otebook-PPT-Backgrounds-800x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6687" y="-5982"/>
            <a:ext cx="10585450" cy="7223125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7884" y="611166"/>
            <a:ext cx="8501122" cy="5857916"/>
          </a:xfrm>
        </p:spPr>
        <p:txBody>
          <a:bodyPr>
            <a:normAutofit/>
          </a:bodyPr>
          <a:lstStyle/>
          <a:p>
            <a:pPr algn="just"/>
            <a:endParaRPr lang="uk-UA" sz="2000" dirty="0"/>
          </a:p>
          <a:p>
            <a:pPr algn="just"/>
            <a:endParaRPr lang="ru-RU" sz="2000" dirty="0"/>
          </a:p>
          <a:p>
            <a:pPr algn="just"/>
            <a:r>
              <a:rPr lang="uk-UA" sz="2000" dirty="0"/>
              <a:t> </a:t>
            </a:r>
            <a:endParaRPr lang="ru-RU" sz="2000" dirty="0"/>
          </a:p>
        </p:txBody>
      </p:sp>
      <p:pic>
        <p:nvPicPr>
          <p:cNvPr id="8" name="Picture 2" descr="G:\Фони  ПРЕЗЕНТАЦІЯ\O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0707369" cy="722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market.avianua.com/images/haccp/haccp_princip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6301" y="1755466"/>
            <a:ext cx="8813211" cy="516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124762" y="274525"/>
            <a:ext cx="8115833" cy="1210743"/>
          </a:xfrm>
          <a:prstGeom prst="rect">
            <a:avLst/>
          </a:prstGeom>
        </p:spPr>
        <p:txBody>
          <a:bodyPr wrap="square" lIns="101754" tIns="50877" rIns="101754" bIns="50877">
            <a:spAutoFit/>
          </a:bodyPr>
          <a:lstStyle/>
          <a:p>
            <a:pPr algn="ctr"/>
            <a:r>
              <a:rPr lang="ru-RU" sz="3600" b="1" dirty="0" err="1">
                <a:latin typeface="Bookman Old Style" pitchFamily="18" charset="0"/>
                <a:cs typeface="Aharoni" pitchFamily="2" charset="-79"/>
              </a:rPr>
              <a:t>Принципи</a:t>
            </a:r>
            <a:r>
              <a:rPr lang="ru-RU" sz="3600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sz="3600" b="1" dirty="0" err="1">
                <a:latin typeface="Bookman Old Style" pitchFamily="18" charset="0"/>
                <a:cs typeface="Aharoni" pitchFamily="2" charset="-79"/>
              </a:rPr>
              <a:t>розробки</a:t>
            </a:r>
            <a:r>
              <a:rPr lang="ru-RU" sz="3600" b="1" dirty="0">
                <a:latin typeface="Bookman Old Style" pitchFamily="18" charset="0"/>
                <a:cs typeface="Aharoni" pitchFamily="2" charset="-79"/>
              </a:rPr>
              <a:t> </a:t>
            </a:r>
          </a:p>
          <a:p>
            <a:pPr algn="ctr"/>
            <a:r>
              <a:rPr lang="ru-RU" sz="3600" b="1" dirty="0" err="1">
                <a:latin typeface="Bookman Old Style" pitchFamily="18" charset="0"/>
                <a:cs typeface="Aharoni" pitchFamily="2" charset="-79"/>
              </a:rPr>
              <a:t>системи</a:t>
            </a:r>
            <a:r>
              <a:rPr lang="ru-RU" sz="3600" b="1" dirty="0">
                <a:latin typeface="Bookman Old Style" pitchFamily="18" charset="0"/>
                <a:cs typeface="Aharoni" pitchFamily="2" charset="-79"/>
              </a:rPr>
              <a:t> НАССР</a:t>
            </a:r>
            <a:endParaRPr lang="ru-RU" sz="3600" dirty="0">
              <a:latin typeface="Bookman Old Style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5743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G:\Фони  ПРЕЗЕНТАЦІЯ\OI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0707369" cy="722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74685" y="274524"/>
            <a:ext cx="8704322" cy="6194559"/>
          </a:xfrm>
        </p:spPr>
        <p:txBody>
          <a:bodyPr>
            <a:normAutofit/>
          </a:bodyPr>
          <a:lstStyle/>
          <a:p>
            <a:pPr algn="just"/>
            <a:endParaRPr lang="uk-UA" sz="2000" dirty="0"/>
          </a:p>
          <a:p>
            <a:pPr algn="just"/>
            <a:endParaRPr lang="ru-RU" sz="2000" dirty="0"/>
          </a:p>
          <a:p>
            <a:pPr algn="just"/>
            <a:r>
              <a:rPr lang="uk-UA" sz="2000" dirty="0"/>
              <a:t> 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74684" y="274524"/>
            <a:ext cx="9336237" cy="6919999"/>
          </a:xfrm>
          <a:prstGeom prst="rect">
            <a:avLst/>
          </a:prstGeom>
        </p:spPr>
        <p:txBody>
          <a:bodyPr wrap="square" lIns="101754" tIns="50877" rIns="101754" bIns="50877">
            <a:spAutoFit/>
          </a:bodyPr>
          <a:lstStyle/>
          <a:p>
            <a:r>
              <a:rPr lang="uk-UA" sz="4000" b="1" dirty="0">
                <a:latin typeface="Bookman Old Style" pitchFamily="18" charset="0"/>
                <a:cs typeface="Aharoni" pitchFamily="2" charset="-79"/>
              </a:rPr>
              <a:t>Сім принципів НАССР :</a:t>
            </a:r>
            <a:endParaRPr lang="ru-RU" sz="4000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sz="3100" b="1" dirty="0">
                <a:latin typeface="Bookman Old Style" pitchFamily="18" charset="0"/>
              </a:rPr>
              <a:t>1. Визначення та аналізування небезпечних факторів. </a:t>
            </a:r>
            <a:endParaRPr lang="ru-RU" sz="3100" b="1" dirty="0">
              <a:latin typeface="Bookman Old Style" pitchFamily="18" charset="0"/>
            </a:endParaRPr>
          </a:p>
          <a:p>
            <a:r>
              <a:rPr lang="uk-UA" sz="3100" b="1" dirty="0">
                <a:latin typeface="Bookman Old Style" pitchFamily="18" charset="0"/>
              </a:rPr>
              <a:t>2. Ідентифікація критичних точок контролю (КТК). </a:t>
            </a:r>
            <a:endParaRPr lang="ru-RU" sz="3100" b="1" dirty="0">
              <a:latin typeface="Bookman Old Style" pitchFamily="18" charset="0"/>
            </a:endParaRPr>
          </a:p>
          <a:p>
            <a:r>
              <a:rPr lang="uk-UA" sz="3100" b="1" dirty="0">
                <a:latin typeface="Bookman Old Style" pitchFamily="18" charset="0"/>
              </a:rPr>
              <a:t>3. Встановлення критичних меж для КТК. </a:t>
            </a:r>
            <a:endParaRPr lang="ru-RU" sz="3100" b="1" dirty="0">
              <a:latin typeface="Bookman Old Style" pitchFamily="18" charset="0"/>
            </a:endParaRPr>
          </a:p>
          <a:p>
            <a:r>
              <a:rPr lang="uk-UA" sz="3100" b="1" dirty="0">
                <a:latin typeface="Bookman Old Style" pitchFamily="18" charset="0"/>
              </a:rPr>
              <a:t>4. Встановлення спостереження (моніторингу) в точках КТК. </a:t>
            </a:r>
            <a:endParaRPr lang="ru-RU" sz="3100" b="1" dirty="0">
              <a:latin typeface="Bookman Old Style" pitchFamily="18" charset="0"/>
            </a:endParaRPr>
          </a:p>
          <a:p>
            <a:r>
              <a:rPr lang="uk-UA" sz="3100" b="1" dirty="0">
                <a:latin typeface="Bookman Old Style" pitchFamily="18" charset="0"/>
              </a:rPr>
              <a:t>5.Виконання коригувальних заходів з точками КТК. </a:t>
            </a:r>
            <a:endParaRPr lang="ru-RU" sz="3100" b="1" dirty="0">
              <a:latin typeface="Bookman Old Style" pitchFamily="18" charset="0"/>
            </a:endParaRPr>
          </a:p>
          <a:p>
            <a:r>
              <a:rPr lang="uk-UA" sz="3100" b="1" dirty="0">
                <a:latin typeface="Bookman Old Style" pitchFamily="18" charset="0"/>
              </a:rPr>
              <a:t>6. Проведення перевірки (верифікації) та підтвердження (</a:t>
            </a:r>
            <a:r>
              <a:rPr lang="uk-UA" sz="3100" b="1" dirty="0" err="1">
                <a:latin typeface="Bookman Old Style" pitchFamily="18" charset="0"/>
              </a:rPr>
              <a:t>валідації</a:t>
            </a:r>
            <a:r>
              <a:rPr lang="uk-UA" sz="3100" b="1" dirty="0">
                <a:latin typeface="Bookman Old Style" pitchFamily="18" charset="0"/>
              </a:rPr>
              <a:t>). </a:t>
            </a:r>
            <a:endParaRPr lang="ru-RU" sz="3100" b="1" dirty="0">
              <a:latin typeface="Bookman Old Style" pitchFamily="18" charset="0"/>
            </a:endParaRPr>
          </a:p>
          <a:p>
            <a:r>
              <a:rPr lang="uk-UA" sz="3100" b="1" dirty="0">
                <a:latin typeface="Bookman Old Style" pitchFamily="18" charset="0"/>
              </a:rPr>
              <a:t>7.Ведення документів і протоколів.</a:t>
            </a:r>
            <a:endParaRPr lang="ru-RU" sz="31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9692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otebook-PPT-Backgrounds-800x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585450" cy="7223125"/>
          </a:xfrm>
          <a:prstGeom prst="rect">
            <a:avLst/>
          </a:prstGeom>
        </p:spPr>
      </p:pic>
      <p:pic>
        <p:nvPicPr>
          <p:cNvPr id="6" name="Picture 2" descr="G:\Фони  ПРЕЗЕНТАЦІЯ\O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29067" y="-2610"/>
            <a:ext cx="10707369" cy="722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7884" y="611166"/>
            <a:ext cx="8501122" cy="5857916"/>
          </a:xfrm>
        </p:spPr>
        <p:txBody>
          <a:bodyPr>
            <a:normAutofit lnSpcReduction="10000"/>
          </a:bodyPr>
          <a:lstStyle/>
          <a:p>
            <a:r>
              <a:rPr lang="uk-UA" b="1" dirty="0">
                <a:solidFill>
                  <a:schemeClr val="tx1"/>
                </a:solidFill>
                <a:latin typeface="Bookman Old Style" pitchFamily="18" charset="0"/>
                <a:cs typeface="Aharoni" pitchFamily="2" charset="-79"/>
              </a:rPr>
              <a:t>ВПРОВАДЖЕННЯ </a:t>
            </a:r>
          </a:p>
          <a:p>
            <a:r>
              <a:rPr lang="uk-UA" b="1" dirty="0">
                <a:solidFill>
                  <a:schemeClr val="tx1"/>
                </a:solidFill>
                <a:latin typeface="Bookman Old Style" pitchFamily="18" charset="0"/>
                <a:cs typeface="Aharoni" pitchFamily="2" charset="-79"/>
              </a:rPr>
              <a:t>СИСТЕМИ НАССР</a:t>
            </a:r>
          </a:p>
          <a:p>
            <a:pPr algn="l"/>
            <a:r>
              <a:rPr lang="uk-UA" b="1" dirty="0">
                <a:solidFill>
                  <a:schemeClr val="tx1"/>
                </a:solidFill>
                <a:latin typeface="Bookman Old Style" pitchFamily="18" charset="0"/>
                <a:cs typeface="Aharoni" pitchFamily="2" charset="-79"/>
              </a:rPr>
              <a:t>12 кроків:</a:t>
            </a:r>
          </a:p>
          <a:p>
            <a:pPr algn="just"/>
            <a:r>
              <a:rPr lang="uk-UA" sz="3100" b="1" dirty="0">
                <a:solidFill>
                  <a:schemeClr val="tx1"/>
                </a:solidFill>
                <a:latin typeface="Bookman Old Style" pitchFamily="18" charset="0"/>
                <a:cs typeface="Aharoni" pitchFamily="2" charset="-79"/>
              </a:rPr>
              <a:t>1крок: </a:t>
            </a:r>
          </a:p>
          <a:p>
            <a:pPr algn="just"/>
            <a:r>
              <a:rPr lang="uk-UA" sz="3100" b="1" dirty="0">
                <a:solidFill>
                  <a:schemeClr val="tx1"/>
                </a:solidFill>
                <a:latin typeface="Bookman Old Style" pitchFamily="18" charset="0"/>
                <a:cs typeface="Aharoni" pitchFamily="2" charset="-79"/>
              </a:rPr>
              <a:t>Призначити групу безпечності    харчових продуктів (групу НАССР).</a:t>
            </a:r>
            <a:endParaRPr lang="ru-RU" sz="3100" dirty="0">
              <a:solidFill>
                <a:schemeClr val="tx1"/>
              </a:solidFill>
              <a:latin typeface="Bookman Old Style" pitchFamily="18" charset="0"/>
              <a:cs typeface="Aharoni" pitchFamily="2" charset="-79"/>
            </a:endParaRPr>
          </a:p>
          <a:p>
            <a:r>
              <a:rPr lang="uk-UA" sz="3100" dirty="0">
                <a:latin typeface="Bookman Old Style" pitchFamily="18" charset="0"/>
                <a:cs typeface="Aharoni" pitchFamily="2" charset="-79"/>
              </a:rPr>
              <a:t> </a:t>
            </a:r>
            <a:r>
              <a:rPr lang="uk-UA" sz="3100" dirty="0">
                <a:solidFill>
                  <a:schemeClr val="tx1"/>
                </a:solidFill>
                <a:latin typeface="Bookman Old Style" pitchFamily="18" charset="0"/>
              </a:rPr>
              <a:t> </a:t>
            </a:r>
            <a:endParaRPr lang="uk-UA" sz="3100" dirty="0">
              <a:latin typeface="Bookman Old Style" pitchFamily="18" charset="0"/>
              <a:cs typeface="Aharoni" pitchFamily="2" charset="-79"/>
            </a:endParaRPr>
          </a:p>
          <a:p>
            <a:pPr algn="just"/>
            <a:r>
              <a:rPr lang="uk-UA" sz="3100" b="1" dirty="0">
                <a:solidFill>
                  <a:schemeClr val="tx1"/>
                </a:solidFill>
                <a:latin typeface="Bookman Old Style" pitchFamily="18" charset="0"/>
                <a:cs typeface="Aharoni" pitchFamily="2" charset="-79"/>
              </a:rPr>
              <a:t>НАКАЗ «Про впровадження системи аналізу небезпечних чинників та критичних точок контролю (НАССР) </a:t>
            </a:r>
            <a:r>
              <a:rPr lang="uk-UA" sz="3100" b="1" dirty="0" smtClean="0">
                <a:solidFill>
                  <a:schemeClr val="tx1"/>
                </a:solidFill>
                <a:latin typeface="Bookman Old Style" pitchFamily="18" charset="0"/>
                <a:cs typeface="Aharoni" pitchFamily="2" charset="-79"/>
              </a:rPr>
              <a:t>у </a:t>
            </a:r>
            <a:r>
              <a:rPr lang="uk-UA" sz="3100" b="1" dirty="0" err="1" smtClean="0">
                <a:solidFill>
                  <a:schemeClr val="tx1"/>
                </a:solidFill>
                <a:latin typeface="Bookman Old Style" pitchFamily="18" charset="0"/>
                <a:cs typeface="Aharoni" pitchFamily="2" charset="-79"/>
              </a:rPr>
              <a:t>КЗ</a:t>
            </a:r>
            <a:r>
              <a:rPr lang="uk-UA" sz="3100" b="1" dirty="0" smtClean="0">
                <a:solidFill>
                  <a:schemeClr val="tx1"/>
                </a:solidFill>
                <a:latin typeface="Bookman Old Style" pitchFamily="18" charset="0"/>
                <a:cs typeface="Aharoni" pitchFamily="2" charset="-79"/>
              </a:rPr>
              <a:t> “ДНЗ №74 </a:t>
            </a:r>
            <a:r>
              <a:rPr lang="uk-UA" sz="3100" b="1" dirty="0" err="1" smtClean="0">
                <a:solidFill>
                  <a:schemeClr val="tx1"/>
                </a:solidFill>
                <a:latin typeface="Bookman Old Style" pitchFamily="18" charset="0"/>
                <a:cs typeface="Aharoni" pitchFamily="2" charset="-79"/>
              </a:rPr>
              <a:t>“Веселка”</a:t>
            </a:r>
            <a:endParaRPr lang="ru-RU" sz="3100" b="1" dirty="0">
              <a:solidFill>
                <a:schemeClr val="tx1"/>
              </a:solidFill>
              <a:latin typeface="Bookman Old Style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5743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otebook-PPT-Backgrounds-800x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585450" cy="7223125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7884" y="611166"/>
            <a:ext cx="8501122" cy="5857916"/>
          </a:xfrm>
        </p:spPr>
        <p:txBody>
          <a:bodyPr>
            <a:normAutofit/>
          </a:bodyPr>
          <a:lstStyle/>
          <a:p>
            <a:pPr algn="just"/>
            <a:endParaRPr lang="uk-UA" sz="2000" dirty="0"/>
          </a:p>
          <a:p>
            <a:pPr algn="just"/>
            <a:endParaRPr lang="ru-RU" sz="2000" dirty="0"/>
          </a:p>
          <a:p>
            <a:pPr algn="just"/>
            <a:r>
              <a:rPr lang="uk-UA" sz="2000" dirty="0"/>
              <a:t> </a:t>
            </a:r>
            <a:endParaRPr lang="ru-RU" sz="2000" dirty="0"/>
          </a:p>
        </p:txBody>
      </p:sp>
      <p:pic>
        <p:nvPicPr>
          <p:cNvPr id="5122" name="Picture 2" descr="E:\фоны картинк 2015\b732eced4ab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54361" y="0"/>
            <a:ext cx="1571636" cy="1081657"/>
          </a:xfrm>
          <a:prstGeom prst="rect">
            <a:avLst/>
          </a:prstGeom>
          <a:noFill/>
        </p:spPr>
      </p:pic>
      <p:pic>
        <p:nvPicPr>
          <p:cNvPr id="6" name="Picture 2" descr="G:\Фони  ПРЕЗЕНТАЦІЯ\OIP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7269" y="-492894"/>
            <a:ext cx="10707369" cy="764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72245" y="0"/>
            <a:ext cx="9613205" cy="6873832"/>
          </a:xfrm>
          <a:prstGeom prst="rect">
            <a:avLst/>
          </a:prstGeom>
        </p:spPr>
        <p:txBody>
          <a:bodyPr wrap="square" lIns="101754" tIns="50877" rIns="101754" bIns="50877">
            <a:spAutoFit/>
          </a:bodyPr>
          <a:lstStyle/>
          <a:p>
            <a:pPr algn="ctr"/>
            <a:r>
              <a:rPr lang="ru-RU" sz="3100" b="1" dirty="0" err="1">
                <a:latin typeface="Bookman Old Style" pitchFamily="18" charset="0"/>
                <a:cs typeface="Aharoni" pitchFamily="2" charset="-79"/>
              </a:rPr>
              <a:t>Керівник</a:t>
            </a:r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sz="3100" b="1" dirty="0" err="1">
                <a:latin typeface="Bookman Old Style" pitchFamily="18" charset="0"/>
                <a:cs typeface="Aharoni" pitchFamily="2" charset="-79"/>
              </a:rPr>
              <a:t>групи</a:t>
            </a:r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 НАССР  </a:t>
            </a:r>
          </a:p>
          <a:p>
            <a:pPr algn="ctr"/>
            <a:r>
              <a:rPr lang="ru-RU" sz="3100" b="1" dirty="0" err="1">
                <a:latin typeface="Bookman Old Style" pitchFamily="18" charset="0"/>
                <a:cs typeface="Aharoni" pitchFamily="2" charset="-79"/>
              </a:rPr>
              <a:t>відповідає</a:t>
            </a:r>
            <a:r>
              <a:rPr lang="ru-RU" sz="3100" b="1" dirty="0">
                <a:latin typeface="Bookman Old Style" pitchFamily="18" charset="0"/>
                <a:cs typeface="Aharoni" pitchFamily="2" charset="-79"/>
              </a:rPr>
              <a:t> за</a:t>
            </a:r>
            <a:r>
              <a:rPr lang="ru-RU" sz="2700" b="1" dirty="0">
                <a:latin typeface="Bookman Old Style" pitchFamily="18" charset="0"/>
                <a:cs typeface="Aharoni" pitchFamily="2" charset="-79"/>
              </a:rPr>
              <a:t>:</a:t>
            </a:r>
          </a:p>
          <a:p>
            <a:pPr algn="just"/>
            <a:r>
              <a:rPr lang="ru-RU" sz="2700" b="1" dirty="0">
                <a:cs typeface="Aharoni" pitchFamily="2" charset="-79"/>
              </a:rPr>
              <a:t>- </a:t>
            </a:r>
            <a:r>
              <a:rPr lang="uk-UA" sz="2700" b="1" dirty="0">
                <a:latin typeface="Bookman Old Style" pitchFamily="18" charset="0"/>
                <a:cs typeface="Aharoni" pitchFamily="2" charset="-79"/>
              </a:rPr>
              <a:t>забезпечення встановлення, впроваджування, підтримування процесів системи </a:t>
            </a:r>
            <a:r>
              <a:rPr lang="en-US" sz="2700" b="1" dirty="0">
                <a:latin typeface="Bookman Old Style" pitchFamily="18" charset="0"/>
                <a:cs typeface="Aharoni" pitchFamily="2" charset="-79"/>
              </a:rPr>
              <a:t>HACCP</a:t>
            </a:r>
            <a:r>
              <a:rPr lang="uk-UA" sz="2700" b="1" dirty="0">
                <a:latin typeface="Bookman Old Style" pitchFamily="18" charset="0"/>
                <a:cs typeface="Aharoni" pitchFamily="2" charset="-79"/>
              </a:rPr>
              <a:t>;</a:t>
            </a:r>
            <a:endParaRPr lang="ru-RU" sz="2700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sz="2700" b="1" dirty="0">
                <a:latin typeface="Bookman Old Style" pitchFamily="18" charset="0"/>
                <a:cs typeface="Aharoni" pitchFamily="2" charset="-79"/>
              </a:rPr>
              <a:t>- звітування перед найвищим керівництвом про функціонування системи </a:t>
            </a:r>
            <a:r>
              <a:rPr lang="en-US" sz="2700" b="1" dirty="0">
                <a:latin typeface="Bookman Old Style" pitchFamily="18" charset="0"/>
                <a:cs typeface="Aharoni" pitchFamily="2" charset="-79"/>
              </a:rPr>
              <a:t>HACCP</a:t>
            </a:r>
            <a:r>
              <a:rPr lang="uk-UA" sz="2700" b="1" dirty="0">
                <a:latin typeface="Bookman Old Style" pitchFamily="18" charset="0"/>
                <a:cs typeface="Aharoni" pitchFamily="2" charset="-79"/>
              </a:rPr>
              <a:t>, її вдосконалення;</a:t>
            </a:r>
            <a:endParaRPr lang="ru-RU" sz="2700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sz="2700" b="1" dirty="0">
                <a:latin typeface="Bookman Old Style" pitchFamily="18" charset="0"/>
                <a:cs typeface="Aharoni" pitchFamily="2" charset="-79"/>
              </a:rPr>
              <a:t>- керування групою безпечності харчових продуктів та організацію її роботи;</a:t>
            </a:r>
            <a:endParaRPr lang="ru-RU" sz="2700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sz="2700" b="1" dirty="0">
                <a:latin typeface="Bookman Old Style" pitchFamily="18" charset="0"/>
                <a:cs typeface="Aharoni" pitchFamily="2" charset="-79"/>
              </a:rPr>
              <a:t>- забезпечення відповідної підготовленості та освіти учасників групи безпечності;</a:t>
            </a:r>
            <a:endParaRPr lang="ru-RU" sz="2700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sz="2700" b="1" dirty="0">
                <a:latin typeface="Bookman Old Style" pitchFamily="18" charset="0"/>
                <a:cs typeface="Aharoni" pitchFamily="2" charset="-79"/>
              </a:rPr>
              <a:t>- забезпечення взаємодії із зовнішніми сторонами стосовно питань, пов'язаних із системою </a:t>
            </a:r>
            <a:r>
              <a:rPr lang="en-US" sz="2700" b="1" dirty="0" smtClean="0">
                <a:latin typeface="Bookman Old Style" pitchFamily="18" charset="0"/>
                <a:cs typeface="Aharoni" pitchFamily="2" charset="-79"/>
              </a:rPr>
              <a:t>HACCP</a:t>
            </a:r>
            <a:r>
              <a:rPr lang="uk-UA" sz="2700" b="1" dirty="0" smtClean="0">
                <a:latin typeface="Bookman Old Style" pitchFamily="18" charset="0"/>
                <a:cs typeface="Aharoni" pitchFamily="2" charset="-79"/>
              </a:rPr>
              <a:t>;</a:t>
            </a:r>
            <a:endParaRPr lang="ru-RU" sz="2700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sz="2700" b="1" dirty="0">
                <a:latin typeface="Bookman Old Style" pitchFamily="18" charset="0"/>
                <a:cs typeface="Aharoni" pitchFamily="2" charset="-79"/>
              </a:rPr>
              <a:t>- здійснює загальне керівництво організацією харчування дітей </a:t>
            </a:r>
            <a:r>
              <a:rPr lang="uk-UA" sz="2700" b="1" dirty="0" smtClean="0">
                <a:latin typeface="Bookman Old Style" pitchFamily="18" charset="0"/>
                <a:cs typeface="Aharoni" pitchFamily="2" charset="-79"/>
              </a:rPr>
              <a:t>у закладі дошкільної освіти</a:t>
            </a:r>
            <a:endParaRPr lang="ru-RU" sz="2700" b="1" dirty="0">
              <a:latin typeface="Bookman Old Style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5743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otebook-PPT-Backgrounds-800x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585450" cy="7223125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7884" y="611166"/>
            <a:ext cx="8501122" cy="5857916"/>
          </a:xfrm>
        </p:spPr>
        <p:txBody>
          <a:bodyPr>
            <a:normAutofit/>
          </a:bodyPr>
          <a:lstStyle/>
          <a:p>
            <a:pPr algn="just"/>
            <a:endParaRPr lang="uk-UA" sz="2000" dirty="0"/>
          </a:p>
          <a:p>
            <a:pPr algn="just"/>
            <a:endParaRPr lang="ru-RU" sz="2000" dirty="0"/>
          </a:p>
          <a:p>
            <a:pPr algn="just"/>
            <a:r>
              <a:rPr lang="uk-UA" sz="2000" dirty="0"/>
              <a:t> </a:t>
            </a:r>
            <a:endParaRPr lang="ru-RU" sz="2000" dirty="0"/>
          </a:p>
        </p:txBody>
      </p:sp>
      <p:pic>
        <p:nvPicPr>
          <p:cNvPr id="5122" name="Picture 2" descr="E:\фоны картинк 2015\b732eced4ab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13814" y="-20575"/>
            <a:ext cx="1571636" cy="1081657"/>
          </a:xfrm>
          <a:prstGeom prst="rect">
            <a:avLst/>
          </a:prstGeom>
          <a:noFill/>
        </p:spPr>
      </p:pic>
      <p:pic>
        <p:nvPicPr>
          <p:cNvPr id="6" name="Picture 2" descr="G:\Фони  ПРЕЗЕНТАЦІЯ\OIP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7269" y="-492895"/>
            <a:ext cx="10707369" cy="764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64333" y="-278463"/>
            <a:ext cx="8586004" cy="7212386"/>
          </a:xfrm>
          <a:prstGeom prst="rect">
            <a:avLst/>
          </a:prstGeom>
        </p:spPr>
        <p:txBody>
          <a:bodyPr wrap="square" lIns="101754" tIns="50877" rIns="101754" bIns="50877">
            <a:spAutoFit/>
          </a:bodyPr>
          <a:lstStyle/>
          <a:p>
            <a:r>
              <a:rPr lang="uk-UA" sz="3100" b="1" dirty="0">
                <a:latin typeface="Bookman Old Style" pitchFamily="18" charset="0"/>
                <a:cs typeface="Aharoni" pitchFamily="2" charset="-79"/>
              </a:rPr>
              <a:t>Сестра медична старша :</a:t>
            </a:r>
            <a:endParaRPr lang="ru-RU" sz="3100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dirty="0">
                <a:latin typeface="Bookman Old Style" pitchFamily="18" charset="0"/>
              </a:rPr>
              <a:t>    </a:t>
            </a:r>
            <a:endParaRPr lang="ru-RU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b="1" dirty="0">
                <a:latin typeface="Bookman Old Style" pitchFamily="18" charset="0"/>
                <a:cs typeface="Aharoni" pitchFamily="2" charset="-79"/>
              </a:rPr>
              <a:t>    - Проводить навчання з </a:t>
            </a:r>
            <a:r>
              <a:rPr lang="uk-UA" b="1" dirty="0" smtClean="0">
                <a:latin typeface="Bookman Old Style" pitchFamily="18" charset="0"/>
                <a:cs typeface="Aharoni" pitchFamily="2" charset="-79"/>
              </a:rPr>
              <a:t>персоналом </a:t>
            </a:r>
            <a:r>
              <a:rPr lang="uk-UA" b="1" dirty="0">
                <a:latin typeface="Bookman Old Style" pitchFamily="18" charset="0"/>
                <a:cs typeface="Aharoni" pitchFamily="2" charset="-79"/>
              </a:rPr>
              <a:t>щодо впровадження НАССР </a:t>
            </a:r>
          </a:p>
          <a:p>
            <a:r>
              <a:rPr lang="uk-UA" b="1" dirty="0">
                <a:latin typeface="Bookman Old Style" pitchFamily="18" charset="0"/>
                <a:cs typeface="Aharoni" pitchFamily="2" charset="-79"/>
              </a:rPr>
              <a:t>   - Дозволяє видачу готових страв після зняття проби, </a:t>
            </a:r>
            <a:endParaRPr lang="ru-RU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b="1" dirty="0">
                <a:latin typeface="Bookman Old Style" pitchFamily="18" charset="0"/>
                <a:cs typeface="Aharoni" pitchFamily="2" charset="-79"/>
              </a:rPr>
              <a:t>   -  Веде документацію з харчування</a:t>
            </a:r>
            <a:endParaRPr lang="ru-RU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b="1" dirty="0">
                <a:latin typeface="Bookman Old Style" pitchFamily="18" charset="0"/>
                <a:cs typeface="Aharoni" pitchFamily="2" charset="-79"/>
              </a:rPr>
              <a:t>   - Бере участь в роботі комісії з бракеражу продуктів харчування і продовольчої сировини</a:t>
            </a:r>
            <a:endParaRPr lang="ru-RU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b="1" dirty="0">
                <a:latin typeface="Bookman Old Style" pitchFamily="18" charset="0"/>
                <a:cs typeface="Aharoni" pitchFamily="2" charset="-79"/>
              </a:rPr>
              <a:t>    - Бере участь в роботі комісії з контролю за якістю харчування дітей</a:t>
            </a:r>
            <a:endParaRPr lang="ru-RU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b="1" dirty="0">
                <a:latin typeface="Bookman Old Style" pitchFamily="18" charset="0"/>
                <a:cs typeface="Aharoni" pitchFamily="2" charset="-79"/>
              </a:rPr>
              <a:t>    - Проводить аналіз якості харчування</a:t>
            </a:r>
            <a:endParaRPr lang="ru-RU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sz="3100" b="1" dirty="0">
                <a:latin typeface="Bookman Old Style" pitchFamily="18" charset="0"/>
                <a:cs typeface="Aharoni" pitchFamily="2" charset="-79"/>
              </a:rPr>
              <a:t>Контролює:</a:t>
            </a:r>
            <a:endParaRPr lang="ru-RU" sz="3100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b="1" dirty="0">
                <a:latin typeface="Bookman Old Style" pitchFamily="18" charset="0"/>
                <a:cs typeface="Aharoni" pitchFamily="2" charset="-79"/>
              </a:rPr>
              <a:t>-  Безпечність та якість продуктів харчування та продовольчої сировини, які надходять в заклад</a:t>
            </a:r>
            <a:endParaRPr lang="ru-RU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b="1" dirty="0">
                <a:latin typeface="Bookman Old Style" pitchFamily="18" charset="0"/>
                <a:cs typeface="Aharoni" pitchFamily="2" charset="-79"/>
              </a:rPr>
              <a:t>- Наявність добових проб</a:t>
            </a:r>
            <a:endParaRPr lang="ru-RU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b="1" dirty="0">
                <a:latin typeface="Bookman Old Style" pitchFamily="18" charset="0"/>
                <a:cs typeface="Aharoni" pitchFamily="2" charset="-79"/>
              </a:rPr>
              <a:t>- Вихід , безпечність, якість страв</a:t>
            </a:r>
            <a:endParaRPr lang="ru-RU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b="1" dirty="0">
                <a:latin typeface="Bookman Old Style" pitchFamily="18" charset="0"/>
                <a:cs typeface="Aharoni" pitchFamily="2" charset="-79"/>
              </a:rPr>
              <a:t>- Дотримання технології приготування страв</a:t>
            </a:r>
            <a:endParaRPr lang="ru-RU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b="1" dirty="0">
                <a:latin typeface="Bookman Old Style" pitchFamily="18" charset="0"/>
                <a:cs typeface="Aharoni" pitchFamily="2" charset="-79"/>
              </a:rPr>
              <a:t>- Температурний режим у холодильному обладнанні</a:t>
            </a:r>
            <a:endParaRPr lang="ru-RU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b="1" dirty="0">
                <a:latin typeface="Bookman Old Style" pitchFamily="18" charset="0"/>
                <a:cs typeface="Aharoni" pitchFamily="2" charset="-79"/>
              </a:rPr>
              <a:t>- Санітарний стан харчоблоку</a:t>
            </a:r>
            <a:endParaRPr lang="ru-RU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b="1" dirty="0">
                <a:latin typeface="Bookman Old Style" pitchFamily="18" charset="0"/>
                <a:cs typeface="Aharoni" pitchFamily="2" charset="-79"/>
              </a:rPr>
              <a:t>- Дотримання правил особистої гігієни персоналом</a:t>
            </a:r>
            <a:endParaRPr lang="ru-RU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b="1" dirty="0">
                <a:latin typeface="Bookman Old Style" pitchFamily="18" charset="0"/>
                <a:cs typeface="Aharoni" pitchFamily="2" charset="-79"/>
              </a:rPr>
              <a:t>- Стан здоров’я працівників</a:t>
            </a:r>
            <a:endParaRPr lang="ru-RU" b="1" dirty="0">
              <a:latin typeface="Bookman Old Style" pitchFamily="18" charset="0"/>
              <a:cs typeface="Aharoni" pitchFamily="2" charset="-79"/>
            </a:endParaRPr>
          </a:p>
          <a:p>
            <a:r>
              <a:rPr lang="uk-UA" b="1" dirty="0">
                <a:latin typeface="Bookman Old Style" pitchFamily="18" charset="0"/>
                <a:cs typeface="Aharoni" pitchFamily="2" charset="-79"/>
              </a:rPr>
              <a:t>- Своєчасність проходження обов’язкових медоглядів</a:t>
            </a:r>
            <a:endParaRPr lang="ru-RU" b="1" dirty="0">
              <a:latin typeface="Bookman Old Style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5743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otebook-PPT-Backgrounds-800x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585450" cy="7223125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7884" y="611166"/>
            <a:ext cx="8501122" cy="5857916"/>
          </a:xfrm>
        </p:spPr>
        <p:txBody>
          <a:bodyPr>
            <a:normAutofit/>
          </a:bodyPr>
          <a:lstStyle/>
          <a:p>
            <a:pPr algn="just"/>
            <a:endParaRPr lang="uk-UA" sz="2000" dirty="0"/>
          </a:p>
          <a:p>
            <a:pPr algn="just"/>
            <a:endParaRPr lang="ru-RU" sz="2000" dirty="0"/>
          </a:p>
          <a:p>
            <a:pPr algn="just"/>
            <a:r>
              <a:rPr lang="uk-UA" sz="2000" dirty="0"/>
              <a:t> </a:t>
            </a:r>
            <a:endParaRPr lang="ru-RU" sz="2000" dirty="0"/>
          </a:p>
        </p:txBody>
      </p:sp>
      <p:pic>
        <p:nvPicPr>
          <p:cNvPr id="5122" name="Picture 2" descr="E:\фоны картинк 2015\b732eced4ab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13814" y="-35167"/>
            <a:ext cx="1571636" cy="1081657"/>
          </a:xfrm>
          <a:prstGeom prst="rect">
            <a:avLst/>
          </a:prstGeom>
          <a:noFill/>
        </p:spPr>
      </p:pic>
      <p:pic>
        <p:nvPicPr>
          <p:cNvPr id="6" name="Picture 2" descr="G:\Фони  ПРЕЗЕНТАЦІЯ\OIP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2333" y="-209063"/>
            <a:ext cx="10707369" cy="764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76961" y="371963"/>
            <a:ext cx="8669364" cy="6827666"/>
          </a:xfrm>
          <a:prstGeom prst="rect">
            <a:avLst/>
          </a:prstGeom>
        </p:spPr>
        <p:txBody>
          <a:bodyPr wrap="square" lIns="101754" tIns="50877" rIns="101754" bIns="50877">
            <a:spAutoFit/>
          </a:bodyPr>
          <a:lstStyle/>
          <a:p>
            <a:pPr algn="just"/>
            <a:r>
              <a:rPr lang="uk-UA" sz="3100" b="1" dirty="0">
                <a:latin typeface="Bookman Old Style" pitchFamily="18" charset="0"/>
                <a:cs typeface="Aharoni" pitchFamily="2" charset="-79"/>
              </a:rPr>
              <a:t>Комірник:</a:t>
            </a:r>
            <a:endParaRPr lang="ru-RU" sz="3100" b="1" dirty="0">
              <a:latin typeface="Bookman Old Style" pitchFamily="18" charset="0"/>
              <a:cs typeface="Aharoni" pitchFamily="2" charset="-79"/>
            </a:endParaRPr>
          </a:p>
          <a:p>
            <a:pPr algn="just"/>
            <a:r>
              <a:rPr lang="uk-UA" sz="2200" b="1" dirty="0">
                <a:latin typeface="Bookman Old Style" pitchFamily="18" charset="0"/>
                <a:cs typeface="Aharoni" pitchFamily="2" charset="-79"/>
              </a:rPr>
              <a:t>-- Бере участь у складанні меню та актів бракеражу продуктів харчування і продовольчої сировини при  встановленні їх недоброякісності чи при виявленні продуктів з великим відсотком відходів</a:t>
            </a:r>
            <a:endParaRPr lang="ru-RU" sz="2200" b="1" dirty="0">
              <a:latin typeface="Bookman Old Style" pitchFamily="18" charset="0"/>
              <a:cs typeface="Aharoni" pitchFamily="2" charset="-79"/>
            </a:endParaRPr>
          </a:p>
          <a:p>
            <a:pPr algn="just"/>
            <a:r>
              <a:rPr lang="uk-UA" sz="2700" b="1" dirty="0">
                <a:latin typeface="Bookman Old Style" pitchFamily="18" charset="0"/>
                <a:cs typeface="Aharoni" pitchFamily="2" charset="-79"/>
              </a:rPr>
              <a:t>  Несе  відповідальність за:</a:t>
            </a:r>
            <a:endParaRPr lang="ru-RU" sz="2700" b="1" dirty="0">
              <a:latin typeface="Bookman Old Style" pitchFamily="18" charset="0"/>
              <a:cs typeface="Aharoni" pitchFamily="2" charset="-79"/>
            </a:endParaRPr>
          </a:p>
          <a:p>
            <a:pPr lvl="0" algn="just"/>
            <a:r>
              <a:rPr lang="uk-UA" sz="2200" b="1" dirty="0">
                <a:latin typeface="Bookman Old Style" pitchFamily="18" charset="0"/>
                <a:cs typeface="Aharoni" pitchFamily="2" charset="-79"/>
              </a:rPr>
              <a:t>- Приймання, зберігання та видачу продуктів харчування  і тари</a:t>
            </a:r>
            <a:endParaRPr lang="ru-RU" sz="2200" b="1" dirty="0">
              <a:latin typeface="Bookman Old Style" pitchFamily="18" charset="0"/>
              <a:cs typeface="Aharoni" pitchFamily="2" charset="-79"/>
            </a:endParaRPr>
          </a:p>
          <a:p>
            <a:pPr lvl="0" algn="just"/>
            <a:r>
              <a:rPr lang="uk-UA" sz="2200" b="1" dirty="0">
                <a:latin typeface="Bookman Old Style" pitchFamily="18" charset="0"/>
                <a:cs typeface="Aharoni" pitchFamily="2" charset="-79"/>
              </a:rPr>
              <a:t>- Дотримання умов зберігання і термінів реалізації продуктів харчування і продовольчої сировини </a:t>
            </a:r>
            <a:endParaRPr lang="ru-RU" sz="2200" b="1" dirty="0">
              <a:latin typeface="Bookman Old Style" pitchFamily="18" charset="0"/>
              <a:cs typeface="Aharoni" pitchFamily="2" charset="-79"/>
            </a:endParaRPr>
          </a:p>
          <a:p>
            <a:pPr lvl="0" algn="just"/>
            <a:r>
              <a:rPr lang="uk-UA" sz="2200" b="1" dirty="0">
                <a:latin typeface="Bookman Old Style" pitchFamily="18" charset="0"/>
                <a:cs typeface="Aharoni" pitchFamily="2" charset="-79"/>
              </a:rPr>
              <a:t>- Відповідає за якість та асортимент продуктів харчуванні і продовольчої сировини, дотримання вимог санітарного законодавства при їх зберіганні</a:t>
            </a:r>
            <a:endParaRPr lang="ru-RU" sz="2200" b="1" dirty="0">
              <a:latin typeface="Bookman Old Style" pitchFamily="18" charset="0"/>
              <a:cs typeface="Aharoni" pitchFamily="2" charset="-79"/>
            </a:endParaRPr>
          </a:p>
          <a:p>
            <a:pPr algn="just"/>
            <a:r>
              <a:rPr lang="uk-UA" sz="2700" b="1" dirty="0">
                <a:latin typeface="Bookman Old Style" pitchFamily="18" charset="0"/>
                <a:cs typeface="Aharoni" pitchFamily="2" charset="-79"/>
              </a:rPr>
              <a:t>Контролює:</a:t>
            </a:r>
            <a:endParaRPr lang="ru-RU" sz="2700" b="1" dirty="0">
              <a:latin typeface="Bookman Old Style" pitchFamily="18" charset="0"/>
              <a:cs typeface="Aharoni" pitchFamily="2" charset="-79"/>
            </a:endParaRPr>
          </a:p>
          <a:p>
            <a:pPr lvl="0" algn="just"/>
            <a:r>
              <a:rPr lang="uk-UA" sz="2200" b="1" dirty="0">
                <a:latin typeface="Bookman Old Style" pitchFamily="18" charset="0"/>
                <a:cs typeface="Aharoni" pitchFamily="2" charset="-79"/>
              </a:rPr>
              <a:t>- Умови доставки  продуктів харчуванні і продовольчої сировини у </a:t>
            </a:r>
            <a:r>
              <a:rPr lang="uk-UA" sz="2200" b="1" dirty="0" err="1">
                <a:latin typeface="Bookman Old Style" pitchFamily="18" charset="0"/>
                <a:cs typeface="Aharoni" pitchFamily="2" charset="-79"/>
              </a:rPr>
              <a:t>днз</a:t>
            </a:r>
            <a:r>
              <a:rPr lang="uk-UA" sz="2200" b="1" dirty="0">
                <a:latin typeface="Bookman Old Style" pitchFamily="18" charset="0"/>
                <a:cs typeface="Aharoni" pitchFamily="2" charset="-79"/>
              </a:rPr>
              <a:t> </a:t>
            </a:r>
            <a:endParaRPr lang="ru-RU" sz="2200" b="1" dirty="0">
              <a:latin typeface="Bookman Old Style" pitchFamily="18" charset="0"/>
              <a:cs typeface="Aharoni" pitchFamily="2" charset="-79"/>
            </a:endParaRPr>
          </a:p>
          <a:p>
            <a:pPr lvl="0" algn="just"/>
            <a:r>
              <a:rPr lang="uk-UA" sz="2200" b="1" dirty="0" err="1">
                <a:latin typeface="Bookman Old Style" pitchFamily="18" charset="0"/>
                <a:cs typeface="Aharoni" pitchFamily="2" charset="-79"/>
              </a:rPr>
              <a:t>-Наявність</a:t>
            </a:r>
            <a:r>
              <a:rPr lang="uk-UA" sz="2200" b="1" dirty="0">
                <a:latin typeface="Bookman Old Style" pitchFamily="18" charset="0"/>
                <a:cs typeface="Aharoni" pitchFamily="2" charset="-79"/>
              </a:rPr>
              <a:t> у холодильному обладнанні термометрів та температурний режим</a:t>
            </a:r>
            <a:endParaRPr lang="ru-RU" sz="2200" b="1" dirty="0">
              <a:latin typeface="Bookman Old Style" pitchFamily="18" charset="0"/>
              <a:cs typeface="Aharoni" pitchFamily="2" charset="-79"/>
            </a:endParaRPr>
          </a:p>
          <a:p>
            <a:pPr lvl="0" algn="just"/>
            <a:r>
              <a:rPr lang="uk-UA" sz="2200" b="1" dirty="0">
                <a:latin typeface="Bookman Old Style" pitchFamily="18" charset="0"/>
                <a:cs typeface="Aharoni" pitchFamily="2" charset="-79"/>
              </a:rPr>
              <a:t>-М</a:t>
            </a:r>
            <a:r>
              <a:rPr lang="ru-RU" sz="2200" b="1" dirty="0" err="1">
                <a:latin typeface="Bookman Old Style" pitchFamily="18" charset="0"/>
                <a:cs typeface="Aharoni" pitchFamily="2" charset="-79"/>
              </a:rPr>
              <a:t>етрологічне</a:t>
            </a:r>
            <a:r>
              <a:rPr lang="ru-RU" sz="2200" b="1" dirty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sz="2200" b="1" dirty="0" err="1">
                <a:latin typeface="Bookman Old Style" pitchFamily="18" charset="0"/>
                <a:cs typeface="Aharoni" pitchFamily="2" charset="-79"/>
              </a:rPr>
              <a:t>забезпечення</a:t>
            </a:r>
            <a:endParaRPr lang="ru-RU" sz="2200" b="1" dirty="0">
              <a:latin typeface="Bookman Old Style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57430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1754</Words>
  <Application>Microsoft Office PowerPoint</Application>
  <PresentationFormat>Произвольный</PresentationFormat>
  <Paragraphs>519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 ВПРОВАДЖЕННЯ  СИСТЕМИ НАССР  У ЗАКЛАДІ ДОШКІЛЬНОЇ ОСВІТИ №74 “ВЕСЕЛКА”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ВПРОВАДЖЕННЯ СИСТЕМИ НАССР У ДОШКІЛЬНОМУ ЗАКЛАДІ</dc:title>
  <cp:lastModifiedBy>ArtemNovak</cp:lastModifiedBy>
  <cp:revision>79</cp:revision>
  <dcterms:modified xsi:type="dcterms:W3CDTF">2020-02-01T11:22:39Z</dcterms:modified>
</cp:coreProperties>
</file>